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6"/>
  </p:notesMasterIdLst>
  <p:handoutMasterIdLst>
    <p:handoutMasterId r:id="rId117"/>
  </p:handoutMasterIdLst>
  <p:sldIdLst>
    <p:sldId id="342" r:id="rId5"/>
    <p:sldId id="343" r:id="rId6"/>
    <p:sldId id="399" r:id="rId7"/>
    <p:sldId id="787" r:id="rId8"/>
    <p:sldId id="266" r:id="rId9"/>
    <p:sldId id="257" r:id="rId10"/>
    <p:sldId id="264" r:id="rId11"/>
    <p:sldId id="370" r:id="rId12"/>
    <p:sldId id="256" r:id="rId13"/>
    <p:sldId id="265" r:id="rId14"/>
    <p:sldId id="369" r:id="rId15"/>
    <p:sldId id="371" r:id="rId16"/>
    <p:sldId id="258" r:id="rId17"/>
    <p:sldId id="368" r:id="rId18"/>
    <p:sldId id="401" r:id="rId19"/>
    <p:sldId id="261" r:id="rId20"/>
    <p:sldId id="344" r:id="rId21"/>
    <p:sldId id="347" r:id="rId22"/>
    <p:sldId id="263" r:id="rId23"/>
    <p:sldId id="345" r:id="rId24"/>
    <p:sldId id="267" r:id="rId25"/>
    <p:sldId id="268" r:id="rId26"/>
    <p:sldId id="273" r:id="rId27"/>
    <p:sldId id="269" r:id="rId28"/>
    <p:sldId id="274" r:id="rId29"/>
    <p:sldId id="354" r:id="rId30"/>
    <p:sldId id="275" r:id="rId31"/>
    <p:sldId id="790" r:id="rId32"/>
    <p:sldId id="276" r:id="rId33"/>
    <p:sldId id="791" r:id="rId34"/>
    <p:sldId id="277" r:id="rId35"/>
    <p:sldId id="792" r:id="rId36"/>
    <p:sldId id="278" r:id="rId37"/>
    <p:sldId id="352" r:id="rId38"/>
    <p:sldId id="279" r:id="rId39"/>
    <p:sldId id="353" r:id="rId40"/>
    <p:sldId id="280" r:id="rId41"/>
    <p:sldId id="373" r:id="rId42"/>
    <p:sldId id="374" r:id="rId43"/>
    <p:sldId id="402" r:id="rId44"/>
    <p:sldId id="376" r:id="rId45"/>
    <p:sldId id="403" r:id="rId46"/>
    <p:sldId id="377" r:id="rId47"/>
    <p:sldId id="404" r:id="rId48"/>
    <p:sldId id="282" r:id="rId49"/>
    <p:sldId id="378" r:id="rId50"/>
    <p:sldId id="283" r:id="rId51"/>
    <p:sldId id="285" r:id="rId52"/>
    <p:sldId id="789" r:id="rId53"/>
    <p:sldId id="288" r:id="rId54"/>
    <p:sldId id="289" r:id="rId55"/>
    <p:sldId id="284" r:id="rId56"/>
    <p:sldId id="286" r:id="rId57"/>
    <p:sldId id="357" r:id="rId58"/>
    <p:sldId id="291" r:id="rId59"/>
    <p:sldId id="290" r:id="rId60"/>
    <p:sldId id="292" r:id="rId61"/>
    <p:sldId id="293" r:id="rId62"/>
    <p:sldId id="294" r:id="rId63"/>
    <p:sldId id="296" r:id="rId64"/>
    <p:sldId id="360" r:id="rId65"/>
    <p:sldId id="358" r:id="rId66"/>
    <p:sldId id="300" r:id="rId67"/>
    <p:sldId id="301" r:id="rId68"/>
    <p:sldId id="361" r:id="rId69"/>
    <p:sldId id="359" r:id="rId70"/>
    <p:sldId id="303" r:id="rId71"/>
    <p:sldId id="304" r:id="rId72"/>
    <p:sldId id="305" r:id="rId73"/>
    <p:sldId id="503" r:id="rId74"/>
    <p:sldId id="307" r:id="rId75"/>
    <p:sldId id="504" r:id="rId76"/>
    <p:sldId id="308" r:id="rId77"/>
    <p:sldId id="379" r:id="rId78"/>
    <p:sldId id="306" r:id="rId79"/>
    <p:sldId id="505" r:id="rId80"/>
    <p:sldId id="309" r:id="rId81"/>
    <p:sldId id="310" r:id="rId82"/>
    <p:sldId id="311" r:id="rId83"/>
    <p:sldId id="313" r:id="rId84"/>
    <p:sldId id="314" r:id="rId85"/>
    <p:sldId id="315" r:id="rId86"/>
    <p:sldId id="316" r:id="rId87"/>
    <p:sldId id="317" r:id="rId88"/>
    <p:sldId id="318" r:id="rId89"/>
    <p:sldId id="319" r:id="rId90"/>
    <p:sldId id="320" r:id="rId91"/>
    <p:sldId id="321" r:id="rId92"/>
    <p:sldId id="322" r:id="rId93"/>
    <p:sldId id="323" r:id="rId94"/>
    <p:sldId id="325" r:id="rId95"/>
    <p:sldId id="362" r:id="rId96"/>
    <p:sldId id="326" r:id="rId97"/>
    <p:sldId id="363" r:id="rId98"/>
    <p:sldId id="327" r:id="rId99"/>
    <p:sldId id="364" r:id="rId100"/>
    <p:sldId id="400" r:id="rId101"/>
    <p:sldId id="328" r:id="rId102"/>
    <p:sldId id="329" r:id="rId103"/>
    <p:sldId id="330" r:id="rId104"/>
    <p:sldId id="365" r:id="rId105"/>
    <p:sldId id="331" r:id="rId106"/>
    <p:sldId id="366" r:id="rId107"/>
    <p:sldId id="332" r:id="rId108"/>
    <p:sldId id="333" r:id="rId109"/>
    <p:sldId id="338" r:id="rId110"/>
    <p:sldId id="788" r:id="rId111"/>
    <p:sldId id="499" r:id="rId112"/>
    <p:sldId id="501" r:id="rId113"/>
    <p:sldId id="500" r:id="rId114"/>
    <p:sldId id="502" r:id="rId115"/>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DD6DD8-CF21-4F71-9827-3D0A42EC196C}">
          <p14:sldIdLst>
            <p14:sldId id="342"/>
            <p14:sldId id="343"/>
            <p14:sldId id="399"/>
            <p14:sldId id="787"/>
          </p14:sldIdLst>
        </p14:section>
        <p14:section name="Intro - Data" id="{F654ED60-347C-4C0F-9EF3-CBE78BE10F7C}">
          <p14:sldIdLst>
            <p14:sldId id="266"/>
          </p14:sldIdLst>
        </p14:section>
        <p14:section name="Signed Binary" id="{A22A26CC-7C2D-4DB4-B227-362ABC49001E}">
          <p14:sldIdLst>
            <p14:sldId id="257"/>
            <p14:sldId id="264"/>
            <p14:sldId id="370"/>
          </p14:sldIdLst>
        </p14:section>
        <p14:section name="Twos Complement" id="{13D26A9B-7EDD-497C-BE06-8F5D245473D7}">
          <p14:sldIdLst>
            <p14:sldId id="256"/>
            <p14:sldId id="265"/>
            <p14:sldId id="369"/>
            <p14:sldId id="371"/>
            <p14:sldId id="258"/>
            <p14:sldId id="368"/>
            <p14:sldId id="401"/>
            <p14:sldId id="261"/>
            <p14:sldId id="344"/>
            <p14:sldId id="347"/>
            <p14:sldId id="263"/>
            <p14:sldId id="345"/>
          </p14:sldIdLst>
        </p14:section>
        <p14:section name="Floating-Point" id="{6D2014AF-8D72-47F0-9940-BCB1CC3A9C30}">
          <p14:sldIdLst>
            <p14:sldId id="267"/>
            <p14:sldId id="268"/>
            <p14:sldId id="273"/>
            <p14:sldId id="269"/>
            <p14:sldId id="274"/>
            <p14:sldId id="354"/>
            <p14:sldId id="275"/>
            <p14:sldId id="790"/>
            <p14:sldId id="276"/>
            <p14:sldId id="791"/>
            <p14:sldId id="277"/>
            <p14:sldId id="792"/>
            <p14:sldId id="278"/>
            <p14:sldId id="352"/>
            <p14:sldId id="279"/>
            <p14:sldId id="353"/>
            <p14:sldId id="280"/>
            <p14:sldId id="373"/>
            <p14:sldId id="374"/>
            <p14:sldId id="402"/>
            <p14:sldId id="376"/>
            <p14:sldId id="403"/>
            <p14:sldId id="377"/>
            <p14:sldId id="404"/>
            <p14:sldId id="282"/>
            <p14:sldId id="378"/>
          </p14:sldIdLst>
        </p14:section>
        <p14:section name="ASCII-Unicode" id="{CB59DDAA-BAC0-4999-A445-9F975CC953C9}">
          <p14:sldIdLst>
            <p14:sldId id="283"/>
            <p14:sldId id="285"/>
            <p14:sldId id="789"/>
            <p14:sldId id="288"/>
            <p14:sldId id="289"/>
          </p14:sldIdLst>
        </p14:section>
        <p14:section name="Images" id="{117E60BB-363E-4BF0-A799-F922ABA3564C}">
          <p14:sldIdLst>
            <p14:sldId id="284"/>
            <p14:sldId id="286"/>
            <p14:sldId id="357"/>
            <p14:sldId id="291"/>
            <p14:sldId id="290"/>
            <p14:sldId id="292"/>
          </p14:sldIdLst>
        </p14:section>
        <p14:section name="Intro - Structure" id="{A320FF50-74E5-42CF-AFDF-A5641A9C2BC3}">
          <p14:sldIdLst>
            <p14:sldId id="293"/>
            <p14:sldId id="294"/>
          </p14:sldIdLst>
        </p14:section>
        <p14:section name="Fetch Execute" id="{131CE5BF-8FAB-4B92-B5A3-9F17E34C9BA5}">
          <p14:sldIdLst>
            <p14:sldId id="296"/>
            <p14:sldId id="360"/>
            <p14:sldId id="358"/>
            <p14:sldId id="300"/>
            <p14:sldId id="301"/>
            <p14:sldId id="361"/>
            <p14:sldId id="359"/>
          </p14:sldIdLst>
        </p14:section>
        <p14:section name="Performance" id="{60170A1A-905C-4342-BCB4-AE87FEDC30E1}">
          <p14:sldIdLst>
            <p14:sldId id="303"/>
            <p14:sldId id="304"/>
            <p14:sldId id="305"/>
            <p14:sldId id="503"/>
            <p14:sldId id="307"/>
            <p14:sldId id="504"/>
            <p14:sldId id="308"/>
            <p14:sldId id="379"/>
            <p14:sldId id="306"/>
            <p14:sldId id="505"/>
            <p14:sldId id="309"/>
          </p14:sldIdLst>
        </p14:section>
        <p14:section name="Intro - Enviromental" id="{F3407B52-9996-4969-8571-DC976A80127C}">
          <p14:sldIdLst>
            <p14:sldId id="310"/>
            <p14:sldId id="311"/>
            <p14:sldId id="313"/>
          </p14:sldIdLst>
        </p14:section>
        <p14:section name="Heating Systems" id="{7BB479EE-13F6-4BDD-BCF8-032673AD8408}">
          <p14:sldIdLst>
            <p14:sldId id="314"/>
            <p14:sldId id="315"/>
          </p14:sldIdLst>
        </p14:section>
        <p14:section name="Traffic Control" id="{0AD88761-A4A5-4FF2-996E-53E7CD919086}">
          <p14:sldIdLst>
            <p14:sldId id="316"/>
            <p14:sldId id="317"/>
            <p14:sldId id="318"/>
            <p14:sldId id="319"/>
          </p14:sldIdLst>
        </p14:section>
        <p14:section name="Car Management Systems" id="{9C47122E-C035-4023-A7F3-D62B350F16F6}">
          <p14:sldIdLst>
            <p14:sldId id="320"/>
          </p14:sldIdLst>
        </p14:section>
        <p14:section name="Intro - Security" id="{ED92622D-2E7E-4C9B-BAB7-CE6CBD67BE00}">
          <p14:sldIdLst>
            <p14:sldId id="321"/>
          </p14:sldIdLst>
        </p14:section>
        <p14:section name="CMA 1990" id="{206122FA-D1C6-450F-BA37-34B1E57C4E28}">
          <p14:sldIdLst>
            <p14:sldId id="322"/>
            <p14:sldId id="323"/>
            <p14:sldId id="325"/>
            <p14:sldId id="362"/>
            <p14:sldId id="326"/>
            <p14:sldId id="363"/>
            <p14:sldId id="327"/>
            <p14:sldId id="364"/>
            <p14:sldId id="400"/>
          </p14:sldIdLst>
        </p14:section>
        <p14:section name="Security Risks" id="{97F4AB86-43C5-4F3B-AAF5-5D1DBC44E116}">
          <p14:sldIdLst>
            <p14:sldId id="328"/>
            <p14:sldId id="329"/>
            <p14:sldId id="330"/>
            <p14:sldId id="365"/>
            <p14:sldId id="331"/>
            <p14:sldId id="366"/>
          </p14:sldIdLst>
        </p14:section>
        <p14:section name="Encryption" id="{0B35E608-A6D1-469A-AA8F-E8B6C8AECEF9}">
          <p14:sldIdLst>
            <p14:sldId id="332"/>
            <p14:sldId id="333"/>
            <p14:sldId id="338"/>
            <p14:sldId id="788"/>
            <p14:sldId id="499"/>
            <p14:sldId id="501"/>
            <p14:sldId id="500"/>
            <p14:sldId id="5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F5CDCE-CDC0-4F5D-88E0-3479CB3C7B75}" v="90" dt="2025-03-15T17:07:07.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7170" autoAdjust="0"/>
  </p:normalViewPr>
  <p:slideViewPr>
    <p:cSldViewPr snapToGrid="0">
      <p:cViewPr varScale="1">
        <p:scale>
          <a:sx n="73" d="100"/>
          <a:sy n="73" d="100"/>
        </p:scale>
        <p:origin x="564" y="3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 Friend" userId="e5ed79da-d858-46d4-9eed-a7a24903f2de" providerId="ADAL" clId="{ED8EBFBA-817D-4F72-B9C1-8F25C5F21857}"/>
    <pc:docChg chg="undo custSel modSld">
      <pc:chgData name="Al Friend" userId="e5ed79da-d858-46d4-9eed-a7a24903f2de" providerId="ADAL" clId="{ED8EBFBA-817D-4F72-B9C1-8F25C5F21857}" dt="2025-03-14T12:21:49.620" v="196" actId="20577"/>
      <pc:docMkLst>
        <pc:docMk/>
      </pc:docMkLst>
      <pc:sldChg chg="addSp modSp modAnim">
        <pc:chgData name="Al Friend" userId="e5ed79da-d858-46d4-9eed-a7a24903f2de" providerId="ADAL" clId="{ED8EBFBA-817D-4F72-B9C1-8F25C5F21857}" dt="2025-03-14T11:52:18.606" v="163"/>
        <pc:sldMkLst>
          <pc:docMk/>
          <pc:sldMk cId="3694283659" sldId="264"/>
        </pc:sldMkLst>
        <pc:spChg chg="mod">
          <ac:chgData name="Al Friend" userId="e5ed79da-d858-46d4-9eed-a7a24903f2de" providerId="ADAL" clId="{ED8EBFBA-817D-4F72-B9C1-8F25C5F21857}" dt="2025-03-14T11:49:34.616" v="128" actId="1076"/>
          <ac:spMkLst>
            <pc:docMk/>
            <pc:sldMk cId="3694283659" sldId="264"/>
            <ac:spMk id="10" creationId="{00000000-0000-0000-0000-000000000000}"/>
          </ac:spMkLst>
        </pc:spChg>
        <pc:spChg chg="add mod">
          <ac:chgData name="Al Friend" userId="e5ed79da-d858-46d4-9eed-a7a24903f2de" providerId="ADAL" clId="{ED8EBFBA-817D-4F72-B9C1-8F25C5F21857}" dt="2025-03-14T11:52:11.252" v="161" actId="2085"/>
          <ac:spMkLst>
            <pc:docMk/>
            <pc:sldMk cId="3694283659" sldId="264"/>
            <ac:spMk id="12" creationId="{A4632818-7B34-44B5-BC1D-8B51C2210E5E}"/>
          </ac:spMkLst>
        </pc:spChg>
      </pc:sldChg>
      <pc:sldChg chg="addSp modSp modAnim">
        <pc:chgData name="Al Friend" userId="e5ed79da-d858-46d4-9eed-a7a24903f2de" providerId="ADAL" clId="{ED8EBFBA-817D-4F72-B9C1-8F25C5F21857}" dt="2025-03-14T10:23:42.937" v="119"/>
        <pc:sldMkLst>
          <pc:docMk/>
          <pc:sldMk cId="2008228824" sldId="344"/>
        </pc:sldMkLst>
        <pc:spChg chg="mod">
          <ac:chgData name="Al Friend" userId="e5ed79da-d858-46d4-9eed-a7a24903f2de" providerId="ADAL" clId="{ED8EBFBA-817D-4F72-B9C1-8F25C5F21857}" dt="2025-03-14T10:17:44.334" v="40" actId="207"/>
          <ac:spMkLst>
            <pc:docMk/>
            <pc:sldMk cId="2008228824" sldId="344"/>
            <ac:spMk id="3" creationId="{00000000-0000-0000-0000-000000000000}"/>
          </ac:spMkLst>
        </pc:spChg>
        <pc:spChg chg="add mod">
          <ac:chgData name="Al Friend" userId="e5ed79da-d858-46d4-9eed-a7a24903f2de" providerId="ADAL" clId="{ED8EBFBA-817D-4F72-B9C1-8F25C5F21857}" dt="2025-03-14T10:19:37.409" v="69" actId="164"/>
          <ac:spMkLst>
            <pc:docMk/>
            <pc:sldMk cId="2008228824" sldId="344"/>
            <ac:spMk id="7" creationId="{18CC92FD-0E49-4094-A3BF-3F9D1670408F}"/>
          </ac:spMkLst>
        </pc:spChg>
        <pc:spChg chg="add mod">
          <ac:chgData name="Al Friend" userId="e5ed79da-d858-46d4-9eed-a7a24903f2de" providerId="ADAL" clId="{ED8EBFBA-817D-4F72-B9C1-8F25C5F21857}" dt="2025-03-14T10:19:37.409" v="69" actId="164"/>
          <ac:spMkLst>
            <pc:docMk/>
            <pc:sldMk cId="2008228824" sldId="344"/>
            <ac:spMk id="9" creationId="{EA33227C-E3C9-4774-B95A-CB9B657C3347}"/>
          </ac:spMkLst>
        </pc:spChg>
        <pc:grpChg chg="add mod">
          <ac:chgData name="Al Friend" userId="e5ed79da-d858-46d4-9eed-a7a24903f2de" providerId="ADAL" clId="{ED8EBFBA-817D-4F72-B9C1-8F25C5F21857}" dt="2025-03-14T10:20:54.551" v="75" actId="1038"/>
          <ac:grpSpMkLst>
            <pc:docMk/>
            <pc:sldMk cId="2008228824" sldId="344"/>
            <ac:grpSpMk id="11" creationId="{9E3F5D86-A06B-47F9-B041-9B60B78341B3}"/>
          </ac:grpSpMkLst>
        </pc:grpChg>
      </pc:sldChg>
      <pc:sldChg chg="addSp delSp modSp modAnim">
        <pc:chgData name="Al Friend" userId="e5ed79da-d858-46d4-9eed-a7a24903f2de" providerId="ADAL" clId="{ED8EBFBA-817D-4F72-B9C1-8F25C5F21857}" dt="2025-03-14T11:52:46.703" v="166"/>
        <pc:sldMkLst>
          <pc:docMk/>
          <pc:sldMk cId="2678415636" sldId="369"/>
        </pc:sldMkLst>
        <pc:spChg chg="mod">
          <ac:chgData name="Al Friend" userId="e5ed79da-d858-46d4-9eed-a7a24903f2de" providerId="ADAL" clId="{ED8EBFBA-817D-4F72-B9C1-8F25C5F21857}" dt="2025-03-14T11:50:38.511" v="143" actId="6549"/>
          <ac:spMkLst>
            <pc:docMk/>
            <pc:sldMk cId="2678415636" sldId="369"/>
            <ac:spMk id="10" creationId="{00000000-0000-0000-0000-000000000000}"/>
          </ac:spMkLst>
        </pc:spChg>
        <pc:spChg chg="add del mod">
          <ac:chgData name="Al Friend" userId="e5ed79da-d858-46d4-9eed-a7a24903f2de" providerId="ADAL" clId="{ED8EBFBA-817D-4F72-B9C1-8F25C5F21857}" dt="2025-03-14T11:51:32.890" v="145"/>
          <ac:spMkLst>
            <pc:docMk/>
            <pc:sldMk cId="2678415636" sldId="369"/>
            <ac:spMk id="12" creationId="{3FE3D5BA-C857-4316-8079-AA5135CCB153}"/>
          </ac:spMkLst>
        </pc:spChg>
        <pc:spChg chg="add del">
          <ac:chgData name="Al Friend" userId="e5ed79da-d858-46d4-9eed-a7a24903f2de" providerId="ADAL" clId="{ED8EBFBA-817D-4F72-B9C1-8F25C5F21857}" dt="2025-03-14T11:52:36.811" v="165"/>
          <ac:spMkLst>
            <pc:docMk/>
            <pc:sldMk cId="2678415636" sldId="369"/>
            <ac:spMk id="13" creationId="{086B147A-A2FA-467D-A888-FE2F07DB3551}"/>
          </ac:spMkLst>
        </pc:spChg>
        <pc:spChg chg="add">
          <ac:chgData name="Al Friend" userId="e5ed79da-d858-46d4-9eed-a7a24903f2de" providerId="ADAL" clId="{ED8EBFBA-817D-4F72-B9C1-8F25C5F21857}" dt="2025-03-14T11:52:46.703" v="166"/>
          <ac:spMkLst>
            <pc:docMk/>
            <pc:sldMk cId="2678415636" sldId="369"/>
            <ac:spMk id="14" creationId="{58DDDF52-8EBE-4AA3-9CB9-A78AB77962CC}"/>
          </ac:spMkLst>
        </pc:spChg>
      </pc:sldChg>
      <pc:sldChg chg="modNotesTx">
        <pc:chgData name="Al Friend" userId="e5ed79da-d858-46d4-9eed-a7a24903f2de" providerId="ADAL" clId="{ED8EBFBA-817D-4F72-B9C1-8F25C5F21857}" dt="2025-03-14T12:21:49.620" v="196" actId="20577"/>
        <pc:sldMkLst>
          <pc:docMk/>
          <pc:sldMk cId="170589236" sldId="401"/>
        </pc:sldMkLst>
      </pc:sldChg>
      <pc:sldChg chg="modSp">
        <pc:chgData name="Al Friend" userId="e5ed79da-d858-46d4-9eed-a7a24903f2de" providerId="ADAL" clId="{ED8EBFBA-817D-4F72-B9C1-8F25C5F21857}" dt="2025-03-14T12:13:34.463" v="174" actId="20577"/>
        <pc:sldMkLst>
          <pc:docMk/>
          <pc:sldMk cId="3678207235" sldId="787"/>
        </pc:sldMkLst>
        <pc:spChg chg="mod">
          <ac:chgData name="Al Friend" userId="e5ed79da-d858-46d4-9eed-a7a24903f2de" providerId="ADAL" clId="{ED8EBFBA-817D-4F72-B9C1-8F25C5F21857}" dt="2025-03-14T12:13:34.463" v="174" actId="20577"/>
          <ac:spMkLst>
            <pc:docMk/>
            <pc:sldMk cId="3678207235" sldId="787"/>
            <ac:spMk id="6" creationId="{59E44D69-802E-5AE9-8D1D-6F50E7C5F50A}"/>
          </ac:spMkLst>
        </pc:spChg>
      </pc:sldChg>
    </pc:docChg>
  </pc:docChgLst>
  <pc:docChgLst>
    <pc:chgData name="Al Friend" userId="e5ed79da-d858-46d4-9eed-a7a24903f2de" providerId="ADAL" clId="{71B90AF8-99F6-4AD1-A84B-15EFED25DC48}"/>
    <pc:docChg chg="addSld modSld modSection">
      <pc:chgData name="Al Friend" userId="e5ed79da-d858-46d4-9eed-a7a24903f2de" providerId="ADAL" clId="{71B90AF8-99F6-4AD1-A84B-15EFED25DC48}" dt="2025-02-06T22:51:20.122" v="2" actId="729"/>
      <pc:docMkLst>
        <pc:docMk/>
      </pc:docMkLst>
      <pc:sldChg chg="modSp new mod modShow">
        <pc:chgData name="Al Friend" userId="e5ed79da-d858-46d4-9eed-a7a24903f2de" providerId="ADAL" clId="{71B90AF8-99F6-4AD1-A84B-15EFED25DC48}" dt="2025-02-06T22:51:20.122" v="2" actId="729"/>
        <pc:sldMkLst>
          <pc:docMk/>
          <pc:sldMk cId="316230058" sldId="788"/>
        </pc:sldMkLst>
        <pc:spChg chg="mod">
          <ac:chgData name="Al Friend" userId="e5ed79da-d858-46d4-9eed-a7a24903f2de" providerId="ADAL" clId="{71B90AF8-99F6-4AD1-A84B-15EFED25DC48}" dt="2025-02-06T22:51:13.739" v="1"/>
          <ac:spMkLst>
            <pc:docMk/>
            <pc:sldMk cId="316230058" sldId="788"/>
            <ac:spMk id="3" creationId="{F8FFC6F1-C615-B43A-13D9-233E1EAB0F61}"/>
          </ac:spMkLst>
        </pc:spChg>
      </pc:sldChg>
    </pc:docChg>
  </pc:docChgLst>
  <pc:docChgLst>
    <pc:chgData name="Al Friend" userId="e5ed79da-d858-46d4-9eed-a7a24903f2de" providerId="ADAL" clId="{99F5CDCE-CDC0-4F5D-88E0-3479CB3C7B75}"/>
    <pc:docChg chg="undo redo custSel addSld modSld modSection">
      <pc:chgData name="Al Friend" userId="e5ed79da-d858-46d4-9eed-a7a24903f2de" providerId="ADAL" clId="{99F5CDCE-CDC0-4F5D-88E0-3479CB3C7B75}" dt="2025-03-15T17:07:24.627" v="556" actId="14100"/>
      <pc:docMkLst>
        <pc:docMk/>
      </pc:docMkLst>
      <pc:sldChg chg="modNotesTx">
        <pc:chgData name="Al Friend" userId="e5ed79da-d858-46d4-9eed-a7a24903f2de" providerId="ADAL" clId="{99F5CDCE-CDC0-4F5D-88E0-3479CB3C7B75}" dt="2025-03-15T16:36:55.299" v="6" actId="20577"/>
        <pc:sldMkLst>
          <pc:docMk/>
          <pc:sldMk cId="1613096882" sldId="274"/>
        </pc:sldMkLst>
      </pc:sldChg>
      <pc:sldChg chg="modSp mod">
        <pc:chgData name="Al Friend" userId="e5ed79da-d858-46d4-9eed-a7a24903f2de" providerId="ADAL" clId="{99F5CDCE-CDC0-4F5D-88E0-3479CB3C7B75}" dt="2025-03-15T17:02:23.551" v="522" actId="14100"/>
        <pc:sldMkLst>
          <pc:docMk/>
          <pc:sldMk cId="2241520343" sldId="275"/>
        </pc:sldMkLst>
        <pc:spChg chg="mod">
          <ac:chgData name="Al Friend" userId="e5ed79da-d858-46d4-9eed-a7a24903f2de" providerId="ADAL" clId="{99F5CDCE-CDC0-4F5D-88E0-3479CB3C7B75}" dt="2025-03-15T17:02:23.551" v="522" actId="14100"/>
          <ac:spMkLst>
            <pc:docMk/>
            <pc:sldMk cId="2241520343" sldId="275"/>
            <ac:spMk id="9" creationId="{00000000-0000-0000-0000-000000000000}"/>
          </ac:spMkLst>
        </pc:spChg>
      </pc:sldChg>
      <pc:sldChg chg="addSp modSp mod modAnim">
        <pc:chgData name="Al Friend" userId="e5ed79da-d858-46d4-9eed-a7a24903f2de" providerId="ADAL" clId="{99F5CDCE-CDC0-4F5D-88E0-3479CB3C7B75}" dt="2025-03-15T17:03:37.414" v="532" actId="2085"/>
        <pc:sldMkLst>
          <pc:docMk/>
          <pc:sldMk cId="1097498740" sldId="276"/>
        </pc:sldMkLst>
        <pc:spChg chg="add mod">
          <ac:chgData name="Al Friend" userId="e5ed79da-d858-46d4-9eed-a7a24903f2de" providerId="ADAL" clId="{99F5CDCE-CDC0-4F5D-88E0-3479CB3C7B75}" dt="2025-03-15T16:42:05.594" v="76" actId="1076"/>
          <ac:spMkLst>
            <pc:docMk/>
            <pc:sldMk cId="1097498740" sldId="276"/>
            <ac:spMk id="4" creationId="{53020A91-C533-EFB8-949E-8B8426D58C31}"/>
          </ac:spMkLst>
        </pc:spChg>
        <pc:spChg chg="mod">
          <ac:chgData name="Al Friend" userId="e5ed79da-d858-46d4-9eed-a7a24903f2de" providerId="ADAL" clId="{99F5CDCE-CDC0-4F5D-88E0-3479CB3C7B75}" dt="2025-03-15T17:03:37.414" v="532" actId="2085"/>
          <ac:spMkLst>
            <pc:docMk/>
            <pc:sldMk cId="1097498740" sldId="276"/>
            <ac:spMk id="10" creationId="{00000000-0000-0000-0000-000000000000}"/>
          </ac:spMkLst>
        </pc:spChg>
        <pc:graphicFrameChg chg="modGraphic">
          <ac:chgData name="Al Friend" userId="e5ed79da-d858-46d4-9eed-a7a24903f2de" providerId="ADAL" clId="{99F5CDCE-CDC0-4F5D-88E0-3479CB3C7B75}" dt="2025-03-15T16:47:18.639" v="136" actId="207"/>
          <ac:graphicFrameMkLst>
            <pc:docMk/>
            <pc:sldMk cId="1097498740" sldId="276"/>
            <ac:graphicFrameMk id="7" creationId="{00000000-0000-0000-0000-000000000000}"/>
          </ac:graphicFrameMkLst>
        </pc:graphicFrameChg>
        <pc:graphicFrameChg chg="modGraphic">
          <ac:chgData name="Al Friend" userId="e5ed79da-d858-46d4-9eed-a7a24903f2de" providerId="ADAL" clId="{99F5CDCE-CDC0-4F5D-88E0-3479CB3C7B75}" dt="2025-03-15T16:38:18.860" v="8" actId="207"/>
          <ac:graphicFrameMkLst>
            <pc:docMk/>
            <pc:sldMk cId="1097498740" sldId="276"/>
            <ac:graphicFrameMk id="8" creationId="{00000000-0000-0000-0000-000000000000}"/>
          </ac:graphicFrameMkLst>
        </pc:graphicFrameChg>
        <pc:cxnChg chg="mod">
          <ac:chgData name="Al Friend" userId="e5ed79da-d858-46d4-9eed-a7a24903f2de" providerId="ADAL" clId="{99F5CDCE-CDC0-4F5D-88E0-3479CB3C7B75}" dt="2025-03-15T16:46:57.433" v="133" actId="208"/>
          <ac:cxnSpMkLst>
            <pc:docMk/>
            <pc:sldMk cId="1097498740" sldId="276"/>
            <ac:cxnSpMk id="11" creationId="{00000000-0000-0000-0000-000000000000}"/>
          </ac:cxnSpMkLst>
        </pc:cxnChg>
        <pc:cxnChg chg="add mod">
          <ac:chgData name="Al Friend" userId="e5ed79da-d858-46d4-9eed-a7a24903f2de" providerId="ADAL" clId="{99F5CDCE-CDC0-4F5D-88E0-3479CB3C7B75}" dt="2025-03-15T16:47:10.498" v="135" actId="207"/>
          <ac:cxnSpMkLst>
            <pc:docMk/>
            <pc:sldMk cId="1097498740" sldId="276"/>
            <ac:cxnSpMk id="14" creationId="{AF00A05C-D6FA-FB89-705E-B791C49603FE}"/>
          </ac:cxnSpMkLst>
        </pc:cxnChg>
        <pc:cxnChg chg="add mod">
          <ac:chgData name="Al Friend" userId="e5ed79da-d858-46d4-9eed-a7a24903f2de" providerId="ADAL" clId="{99F5CDCE-CDC0-4F5D-88E0-3479CB3C7B75}" dt="2025-03-15T16:47:10.498" v="135" actId="207"/>
          <ac:cxnSpMkLst>
            <pc:docMk/>
            <pc:sldMk cId="1097498740" sldId="276"/>
            <ac:cxnSpMk id="17" creationId="{A04D67CA-F781-BA50-5807-4B48ECAEA58D}"/>
          </ac:cxnSpMkLst>
        </pc:cxnChg>
        <pc:cxnChg chg="add mod">
          <ac:chgData name="Al Friend" userId="e5ed79da-d858-46d4-9eed-a7a24903f2de" providerId="ADAL" clId="{99F5CDCE-CDC0-4F5D-88E0-3479CB3C7B75}" dt="2025-03-15T16:46:36.032" v="132" actId="14100"/>
          <ac:cxnSpMkLst>
            <pc:docMk/>
            <pc:sldMk cId="1097498740" sldId="276"/>
            <ac:cxnSpMk id="18" creationId="{16EEADE5-A932-DB74-7BD3-D6ABE07FA112}"/>
          </ac:cxnSpMkLst>
        </pc:cxnChg>
        <pc:cxnChg chg="add mod">
          <ac:chgData name="Al Friend" userId="e5ed79da-d858-46d4-9eed-a7a24903f2de" providerId="ADAL" clId="{99F5CDCE-CDC0-4F5D-88E0-3479CB3C7B75}" dt="2025-03-15T16:46:25.193" v="121" actId="14100"/>
          <ac:cxnSpMkLst>
            <pc:docMk/>
            <pc:sldMk cId="1097498740" sldId="276"/>
            <ac:cxnSpMk id="20" creationId="{900E76A0-A7CB-F4C1-CFAD-7CA86665BB6C}"/>
          </ac:cxnSpMkLst>
        </pc:cxnChg>
      </pc:sldChg>
      <pc:sldChg chg="addSp delSp modSp mod modAnim">
        <pc:chgData name="Al Friend" userId="e5ed79da-d858-46d4-9eed-a7a24903f2de" providerId="ADAL" clId="{99F5CDCE-CDC0-4F5D-88E0-3479CB3C7B75}" dt="2025-03-15T17:02:46.061" v="531" actId="1076"/>
        <pc:sldMkLst>
          <pc:docMk/>
          <pc:sldMk cId="3249143511" sldId="277"/>
        </pc:sldMkLst>
        <pc:spChg chg="add del">
          <ac:chgData name="Al Friend" userId="e5ed79da-d858-46d4-9eed-a7a24903f2de" providerId="ADAL" clId="{99F5CDCE-CDC0-4F5D-88E0-3479CB3C7B75}" dt="2025-03-15T17:01:16.204" v="475" actId="22"/>
          <ac:spMkLst>
            <pc:docMk/>
            <pc:sldMk cId="3249143511" sldId="277"/>
            <ac:spMk id="8" creationId="{F2FAECBB-1D96-9D1D-E97E-85585F56B709}"/>
          </ac:spMkLst>
        </pc:spChg>
        <pc:spChg chg="add mod">
          <ac:chgData name="Al Friend" userId="e5ed79da-d858-46d4-9eed-a7a24903f2de" providerId="ADAL" clId="{99F5CDCE-CDC0-4F5D-88E0-3479CB3C7B75}" dt="2025-03-15T17:02:46.061" v="531" actId="1076"/>
          <ac:spMkLst>
            <pc:docMk/>
            <pc:sldMk cId="3249143511" sldId="277"/>
            <ac:spMk id="9" creationId="{E3403664-0E09-22AC-9437-CA1E3ACD0395}"/>
          </ac:spMkLst>
        </pc:spChg>
        <pc:graphicFrameChg chg="mod">
          <ac:chgData name="Al Friend" userId="e5ed79da-d858-46d4-9eed-a7a24903f2de" providerId="ADAL" clId="{99F5CDCE-CDC0-4F5D-88E0-3479CB3C7B75}" dt="2025-03-15T17:01:50.235" v="501" actId="1036"/>
          <ac:graphicFrameMkLst>
            <pc:docMk/>
            <pc:sldMk cId="3249143511" sldId="277"/>
            <ac:graphicFrameMk id="10" creationId="{00000000-0000-0000-0000-000000000000}"/>
          </ac:graphicFrameMkLst>
        </pc:graphicFrameChg>
        <pc:cxnChg chg="mod">
          <ac:chgData name="Al Friend" userId="e5ed79da-d858-46d4-9eed-a7a24903f2de" providerId="ADAL" clId="{99F5CDCE-CDC0-4F5D-88E0-3479CB3C7B75}" dt="2025-03-15T17:01:50.235" v="501" actId="1036"/>
          <ac:cxnSpMkLst>
            <pc:docMk/>
            <pc:sldMk cId="3249143511" sldId="277"/>
            <ac:cxnSpMk id="3" creationId="{4B20E893-FC0C-CEB2-D0CB-53D41DDB024E}"/>
          </ac:cxnSpMkLst>
        </pc:cxnChg>
        <pc:cxnChg chg="mod">
          <ac:chgData name="Al Friend" userId="e5ed79da-d858-46d4-9eed-a7a24903f2de" providerId="ADAL" clId="{99F5CDCE-CDC0-4F5D-88E0-3479CB3C7B75}" dt="2025-03-15T17:01:50.235" v="501" actId="1036"/>
          <ac:cxnSpMkLst>
            <pc:docMk/>
            <pc:sldMk cId="3249143511" sldId="277"/>
            <ac:cxnSpMk id="4" creationId="{ECC19448-4BFB-9DFE-F5B7-149BE37153BD}"/>
          </ac:cxnSpMkLst>
        </pc:cxnChg>
        <pc:cxnChg chg="add mod">
          <ac:chgData name="Al Friend" userId="e5ed79da-d858-46d4-9eed-a7a24903f2de" providerId="ADAL" clId="{99F5CDCE-CDC0-4F5D-88E0-3479CB3C7B75}" dt="2025-03-15T17:01:50.235" v="501" actId="1036"/>
          <ac:cxnSpMkLst>
            <pc:docMk/>
            <pc:sldMk cId="3249143511" sldId="277"/>
            <ac:cxnSpMk id="5" creationId="{D838CF34-04F2-2ED4-022A-16CD9E8FA9F9}"/>
          </ac:cxnSpMkLst>
        </pc:cxnChg>
        <pc:cxnChg chg="add mod">
          <ac:chgData name="Al Friend" userId="e5ed79da-d858-46d4-9eed-a7a24903f2de" providerId="ADAL" clId="{99F5CDCE-CDC0-4F5D-88E0-3479CB3C7B75}" dt="2025-03-15T17:01:50.235" v="501" actId="1036"/>
          <ac:cxnSpMkLst>
            <pc:docMk/>
            <pc:sldMk cId="3249143511" sldId="277"/>
            <ac:cxnSpMk id="6" creationId="{EE68DF89-481C-BF50-7C4E-94858167F7A3}"/>
          </ac:cxnSpMkLst>
        </pc:cxnChg>
      </pc:sldChg>
      <pc:sldChg chg="modSp mod">
        <pc:chgData name="Al Friend" userId="e5ed79da-d858-46d4-9eed-a7a24903f2de" providerId="ADAL" clId="{99F5CDCE-CDC0-4F5D-88E0-3479CB3C7B75}" dt="2025-03-15T17:07:24.627" v="556" actId="14100"/>
        <pc:sldMkLst>
          <pc:docMk/>
          <pc:sldMk cId="3150903856" sldId="279"/>
        </pc:sldMkLst>
        <pc:spChg chg="mod">
          <ac:chgData name="Al Friend" userId="e5ed79da-d858-46d4-9eed-a7a24903f2de" providerId="ADAL" clId="{99F5CDCE-CDC0-4F5D-88E0-3479CB3C7B75}" dt="2025-03-15T17:07:07.827" v="553" actId="207"/>
          <ac:spMkLst>
            <pc:docMk/>
            <pc:sldMk cId="3150903856" sldId="279"/>
            <ac:spMk id="10" creationId="{00000000-0000-0000-0000-000000000000}"/>
          </ac:spMkLst>
        </pc:spChg>
        <pc:graphicFrameChg chg="modGraphic">
          <ac:chgData name="Al Friend" userId="e5ed79da-d858-46d4-9eed-a7a24903f2de" providerId="ADAL" clId="{99F5CDCE-CDC0-4F5D-88E0-3479CB3C7B75}" dt="2025-03-15T17:07:04.219" v="552" actId="207"/>
          <ac:graphicFrameMkLst>
            <pc:docMk/>
            <pc:sldMk cId="3150903856" sldId="279"/>
            <ac:graphicFrameMk id="7" creationId="{00000000-0000-0000-0000-000000000000}"/>
          </ac:graphicFrameMkLst>
        </pc:graphicFrameChg>
        <pc:cxnChg chg="mod">
          <ac:chgData name="Al Friend" userId="e5ed79da-d858-46d4-9eed-a7a24903f2de" providerId="ADAL" clId="{99F5CDCE-CDC0-4F5D-88E0-3479CB3C7B75}" dt="2025-03-15T17:07:24.627" v="556" actId="14100"/>
          <ac:cxnSpMkLst>
            <pc:docMk/>
            <pc:sldMk cId="3150903856" sldId="279"/>
            <ac:cxnSpMk id="11" creationId="{00000000-0000-0000-0000-000000000000}"/>
          </ac:cxnSpMkLst>
        </pc:cxnChg>
      </pc:sldChg>
      <pc:sldChg chg="addSp modSp new mod modShow">
        <pc:chgData name="Al Friend" userId="e5ed79da-d858-46d4-9eed-a7a24903f2de" providerId="ADAL" clId="{99F5CDCE-CDC0-4F5D-88E0-3479CB3C7B75}" dt="2025-03-05T22:07:18.294" v="5" actId="729"/>
        <pc:sldMkLst>
          <pc:docMk/>
          <pc:sldMk cId="3011336715" sldId="789"/>
        </pc:sldMkLst>
        <pc:spChg chg="add mod">
          <ac:chgData name="Al Friend" userId="e5ed79da-d858-46d4-9eed-a7a24903f2de" providerId="ADAL" clId="{99F5CDCE-CDC0-4F5D-88E0-3479CB3C7B75}" dt="2025-03-05T22:07:10.775" v="4" actId="1076"/>
          <ac:spMkLst>
            <pc:docMk/>
            <pc:sldMk cId="3011336715" sldId="789"/>
            <ac:spMk id="3" creationId="{1B429EB4-202C-9F57-9853-5C1FDC1D13FF}"/>
          </ac:spMkLst>
        </pc:spChg>
      </pc:sldChg>
      <pc:sldChg chg="delSp modSp add mod delAnim modShow">
        <pc:chgData name="Al Friend" userId="e5ed79da-d858-46d4-9eed-a7a24903f2de" providerId="ADAL" clId="{99F5CDCE-CDC0-4F5D-88E0-3479CB3C7B75}" dt="2025-03-15T17:06:30.150" v="551" actId="20577"/>
        <pc:sldMkLst>
          <pc:docMk/>
          <pc:sldMk cId="2392761463" sldId="790"/>
        </pc:sldMkLst>
        <pc:spChg chg="mod">
          <ac:chgData name="Al Friend" userId="e5ed79da-d858-46d4-9eed-a7a24903f2de" providerId="ADAL" clId="{99F5CDCE-CDC0-4F5D-88E0-3479CB3C7B75}" dt="2025-03-15T17:06:30.150" v="551" actId="20577"/>
          <ac:spMkLst>
            <pc:docMk/>
            <pc:sldMk cId="2392761463" sldId="790"/>
            <ac:spMk id="4" creationId="{89E2C170-E04E-6A3D-9464-05C424C570F4}"/>
          </ac:spMkLst>
        </pc:spChg>
        <pc:spChg chg="del">
          <ac:chgData name="Al Friend" userId="e5ed79da-d858-46d4-9eed-a7a24903f2de" providerId="ADAL" clId="{99F5CDCE-CDC0-4F5D-88E0-3479CB3C7B75}" dt="2025-03-15T17:05:03.656" v="534" actId="478"/>
          <ac:spMkLst>
            <pc:docMk/>
            <pc:sldMk cId="2392761463" sldId="790"/>
            <ac:spMk id="9" creationId="{97956D1B-2468-A7ED-AE7C-5EF917660152}"/>
          </ac:spMkLst>
        </pc:spChg>
      </pc:sldChg>
      <pc:sldChg chg="delSp modSp add mod delAnim modShow">
        <pc:chgData name="Al Friend" userId="e5ed79da-d858-46d4-9eed-a7a24903f2de" providerId="ADAL" clId="{99F5CDCE-CDC0-4F5D-88E0-3479CB3C7B75}" dt="2025-03-15T17:05:39.677" v="544" actId="478"/>
        <pc:sldMkLst>
          <pc:docMk/>
          <pc:sldMk cId="1901201736" sldId="791"/>
        </pc:sldMkLst>
        <pc:spChg chg="del">
          <ac:chgData name="Al Friend" userId="e5ed79da-d858-46d4-9eed-a7a24903f2de" providerId="ADAL" clId="{99F5CDCE-CDC0-4F5D-88E0-3479CB3C7B75}" dt="2025-03-15T17:05:36.003" v="541" actId="478"/>
          <ac:spMkLst>
            <pc:docMk/>
            <pc:sldMk cId="1901201736" sldId="791"/>
            <ac:spMk id="4" creationId="{650E09F7-0AAF-0D0E-F27C-2710F8720540}"/>
          </ac:spMkLst>
        </pc:spChg>
        <pc:spChg chg="del">
          <ac:chgData name="Al Friend" userId="e5ed79da-d858-46d4-9eed-a7a24903f2de" providerId="ADAL" clId="{99F5CDCE-CDC0-4F5D-88E0-3479CB3C7B75}" dt="2025-03-15T17:05:38.963" v="543" actId="478"/>
          <ac:spMkLst>
            <pc:docMk/>
            <pc:sldMk cId="1901201736" sldId="791"/>
            <ac:spMk id="10" creationId="{474455DA-B481-64C6-5D3C-F84824F620B3}"/>
          </ac:spMkLst>
        </pc:spChg>
        <pc:cxnChg chg="del mod">
          <ac:chgData name="Al Friend" userId="e5ed79da-d858-46d4-9eed-a7a24903f2de" providerId="ADAL" clId="{99F5CDCE-CDC0-4F5D-88E0-3479CB3C7B75}" dt="2025-03-15T17:05:37.344" v="542" actId="478"/>
          <ac:cxnSpMkLst>
            <pc:docMk/>
            <pc:sldMk cId="1901201736" sldId="791"/>
            <ac:cxnSpMk id="14" creationId="{41FA9E15-26D3-BD82-2D27-028AAED0D577}"/>
          </ac:cxnSpMkLst>
        </pc:cxnChg>
        <pc:cxnChg chg="del mod">
          <ac:chgData name="Al Friend" userId="e5ed79da-d858-46d4-9eed-a7a24903f2de" providerId="ADAL" clId="{99F5CDCE-CDC0-4F5D-88E0-3479CB3C7B75}" dt="2025-03-15T17:05:39.677" v="544" actId="478"/>
          <ac:cxnSpMkLst>
            <pc:docMk/>
            <pc:sldMk cId="1901201736" sldId="791"/>
            <ac:cxnSpMk id="17" creationId="{76044E7D-480C-3342-9616-0E2CA3BBFFAA}"/>
          </ac:cxnSpMkLst>
        </pc:cxnChg>
      </pc:sldChg>
      <pc:sldChg chg="modSp add mod modShow">
        <pc:chgData name="Al Friend" userId="e5ed79da-d858-46d4-9eed-a7a24903f2de" providerId="ADAL" clId="{99F5CDCE-CDC0-4F5D-88E0-3479CB3C7B75}" dt="2025-03-15T17:06:15.110" v="547" actId="207"/>
        <pc:sldMkLst>
          <pc:docMk/>
          <pc:sldMk cId="52040979" sldId="792"/>
        </pc:sldMkLst>
        <pc:graphicFrameChg chg="modGraphic">
          <ac:chgData name="Al Friend" userId="e5ed79da-d858-46d4-9eed-a7a24903f2de" providerId="ADAL" clId="{99F5CDCE-CDC0-4F5D-88E0-3479CB3C7B75}" dt="2025-03-15T17:06:15.110" v="547" actId="207"/>
          <ac:graphicFrameMkLst>
            <pc:docMk/>
            <pc:sldMk cId="52040979" sldId="792"/>
            <ac:graphicFrameMk id="10" creationId="{A3338FE3-004E-D1CA-6874-CC060E5DDF1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(40%)</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(25%)</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C2AC2DB-DA7B-4EE8-A271-F42910EF38FA}">
      <dgm:prSet phldrT="[Text]"/>
      <dgm:spPr/>
      <dgm:t>
        <a:bodyPr/>
        <a:lstStyle/>
        <a:p>
          <a:r>
            <a:rPr lang="en-US" dirty="0"/>
            <a:t>WDD</a:t>
          </a:r>
        </a:p>
      </dgm:t>
    </dgm:pt>
    <dgm:pt modelId="{4DCD8EEA-C4AA-404D-A26F-F433BB0189EA}" type="parTrans" cxnId="{F4016BC7-2E72-4F45-A906-6E7F3BDA4E2F}">
      <dgm:prSet/>
      <dgm:spPr/>
      <dgm:t>
        <a:bodyPr/>
        <a:lstStyle/>
        <a:p>
          <a:endParaRPr lang="en-US"/>
        </a:p>
      </dgm:t>
    </dgm:pt>
    <dgm:pt modelId="{E3247148-B6B0-4C23-B610-041B2044E035}" type="sibTrans" cxnId="{F4016BC7-2E72-4F45-A906-6E7F3BDA4E2F}">
      <dgm:prSet/>
      <dgm:spPr/>
      <dgm:t>
        <a:bodyPr/>
        <a:lstStyle/>
        <a:p>
          <a:endParaRPr lang="en-US"/>
        </a:p>
      </dgm:t>
    </dgm:pt>
    <dgm:pt modelId="{6F17941D-CCAD-4AF8-9198-4E8B5F9AEDC2}">
      <dgm:prSet phldrT="[Text]"/>
      <dgm:spPr/>
      <dgm:t>
        <a:bodyPr/>
        <a:lstStyle/>
        <a:p>
          <a:r>
            <a:rPr lang="en-US" dirty="0"/>
            <a:t>Web Design and Development (25%)</a:t>
          </a:r>
        </a:p>
      </dgm:t>
    </dgm:pt>
    <dgm:pt modelId="{6A62EC5C-257B-4078-AC75-009164CBD245}" type="parTrans" cxnId="{9A2AE9EC-1703-4071-9D5B-2F76EC9F4AA5}">
      <dgm:prSet/>
      <dgm:spPr/>
      <dgm:t>
        <a:bodyPr/>
        <a:lstStyle/>
        <a:p>
          <a:endParaRPr lang="en-US"/>
        </a:p>
      </dgm:t>
    </dgm:pt>
    <dgm:pt modelId="{6908D1C2-C5D8-437D-AE20-3870EC3D4B13}" type="sibTrans" cxnId="{9A2AE9EC-1703-4071-9D5B-2F76EC9F4AA5}">
      <dgm:prSet/>
      <dgm:spPr/>
      <dgm:t>
        <a:bodyPr/>
        <a:lstStyle/>
        <a:p>
          <a:endParaRPr lang="en-US"/>
        </a:p>
      </dgm:t>
    </dgm:pt>
    <dgm:pt modelId="{4A3955F4-B1A6-4812-98ED-2D6D02D94E35}">
      <dgm:prSet phldrT="[Text]"/>
      <dgm:spPr/>
      <dgm:t>
        <a:bodyPr/>
        <a:lstStyle/>
        <a:p>
          <a:r>
            <a:rPr lang="en-US" b="1" dirty="0"/>
            <a:t>Assignment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(10%)</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6">
        <dgm:presLayoutVars>
          <dgm:chMax val="1"/>
          <dgm:bulletEnabled val="1"/>
        </dgm:presLayoutVars>
      </dgm:prSet>
      <dgm:spPr/>
    </dgm:pt>
    <dgm:pt modelId="{19C32B8D-512E-49A1-A0E6-109384C61E4D}" type="pres">
      <dgm:prSet presAssocID="{13A3E740-D063-442F-85E3-8C13FFBDAFFB}" presName="descendantText" presStyleLbl="alignAcc1" presStyleIdx="0" presStyleCnt="6">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6">
        <dgm:presLayoutVars>
          <dgm:chMax val="1"/>
          <dgm:bulletEnabled val="1"/>
        </dgm:presLayoutVars>
      </dgm:prSet>
      <dgm:spPr/>
    </dgm:pt>
    <dgm:pt modelId="{0DFDFC6D-8604-4378-B6A3-6A6720006C95}" type="pres">
      <dgm:prSet presAssocID="{711BDD39-3FCE-427A-B0DC-2C28CEED9EDF}" presName="descendantText" presStyleLbl="alignAcc1" presStyleIdx="1" presStyleCnt="6">
        <dgm:presLayoutVars>
          <dgm:bulletEnabled val="1"/>
        </dgm:presLayoutVars>
      </dgm:prSet>
      <dgm:spPr/>
    </dgm:pt>
    <dgm:pt modelId="{8738B044-A46F-4E69-BD1E-16537D77F816}" type="pres">
      <dgm:prSet presAssocID="{56806687-EA3D-424E-8880-B9427A94FF7E}" presName="sp" presStyleCnt="0"/>
      <dgm:spPr/>
    </dgm:pt>
    <dgm:pt modelId="{D4F01D1E-88B7-466D-B76A-F726FF7DE3F8}" type="pres">
      <dgm:prSet presAssocID="{4C2AC2DB-DA7B-4EE8-A271-F42910EF38FA}" presName="composite" presStyleCnt="0"/>
      <dgm:spPr/>
    </dgm:pt>
    <dgm:pt modelId="{3451A250-69C4-4911-A975-CCB8D5F6053B}" type="pres">
      <dgm:prSet presAssocID="{4C2AC2DB-DA7B-4EE8-A271-F42910EF38FA}" presName="parentText" presStyleLbl="alignNode1" presStyleIdx="2" presStyleCnt="6">
        <dgm:presLayoutVars>
          <dgm:chMax val="1"/>
          <dgm:bulletEnabled val="1"/>
        </dgm:presLayoutVars>
      </dgm:prSet>
      <dgm:spPr/>
    </dgm:pt>
    <dgm:pt modelId="{56AFEC8A-7D45-4965-A718-64DE087BA59E}" type="pres">
      <dgm:prSet presAssocID="{4C2AC2DB-DA7B-4EE8-A271-F42910EF38FA}" presName="descendantText" presStyleLbl="alignAcc1" presStyleIdx="2" presStyleCnt="6">
        <dgm:presLayoutVars>
          <dgm:bulletEnabled val="1"/>
        </dgm:presLayoutVars>
      </dgm:prSet>
      <dgm:spPr/>
    </dgm:pt>
    <dgm:pt modelId="{E061B53C-41F2-4FB1-8AB8-871078ECF09F}" type="pres">
      <dgm:prSet presAssocID="{E3247148-B6B0-4C23-B610-041B2044E035}"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3" presStyleCnt="6">
        <dgm:presLayoutVars>
          <dgm:chMax val="1"/>
          <dgm:bulletEnabled val="1"/>
        </dgm:presLayoutVars>
      </dgm:prSet>
      <dgm:spPr/>
    </dgm:pt>
    <dgm:pt modelId="{B2D4CD90-7709-4B59-AC85-D09667CFC12B}" type="pres">
      <dgm:prSet presAssocID="{4C515B8D-87D1-4362-95C3-18B42B452625}" presName="descendantText" presStyleLbl="alignAcc1" presStyleIdx="3" presStyleCnt="6">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4" presStyleCnt="6">
        <dgm:presLayoutVars>
          <dgm:chMax val="1"/>
          <dgm:bulletEnabled val="1"/>
        </dgm:presLayoutVars>
      </dgm:prSet>
      <dgm:spPr/>
    </dgm:pt>
    <dgm:pt modelId="{90709722-0E94-45E4-BEDD-48CB660682DD}" type="pres">
      <dgm:prSet presAssocID="{780589F0-2154-4E4C-8595-8806E5EF917A}" presName="descendantText" presStyleLbl="alignAcc1" presStyleIdx="4" presStyleCnt="6">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5" presStyleCnt="6">
        <dgm:presLayoutVars>
          <dgm:chMax val="1"/>
          <dgm:bulletEnabled val="1"/>
        </dgm:presLayoutVars>
      </dgm:prSet>
      <dgm:spPr/>
    </dgm:pt>
    <dgm:pt modelId="{C92F1771-01AA-4FF3-B7EC-0229DB7A592C}" type="pres">
      <dgm:prSet presAssocID="{9EC5D7E7-13E1-4749-A134-4C83AB922A61}" presName="descendantText" presStyleLbl="alignAcc1" presStyleIdx="5" presStyleCnt="6">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75D9DC0C-11C7-49DD-8A71-811F74721BA7}" type="presOf" srcId="{4C2AC2DB-DA7B-4EE8-A271-F42910EF38FA}" destId="{3451A250-69C4-4911-A975-CCB8D5F6053B}" srcOrd="0" destOrd="0" presId="urn:microsoft.com/office/officeart/2005/8/layout/chevron2"/>
    <dgm:cxn modelId="{0113120F-3FE7-4154-8079-D7AA5B4E9BD0}" type="presOf" srcId="{6F17941D-CCAD-4AF8-9198-4E8B5F9AEDC2}" destId="{56AFEC8A-7D45-4965-A718-64DE087BA59E}"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3"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4"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F4016BC7-2E72-4F45-A906-6E7F3BDA4E2F}" srcId="{AADFB80D-C2E8-416C-B522-D5F6D93F18D7}" destId="{4C2AC2DB-DA7B-4EE8-A271-F42910EF38FA}" srcOrd="2" destOrd="0" parTransId="{4DCD8EEA-C4AA-404D-A26F-F433BB0189EA}" sibTransId="{E3247148-B6B0-4C23-B610-041B2044E035}"/>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9A2AE9EC-1703-4071-9D5B-2F76EC9F4AA5}" srcId="{4C2AC2DB-DA7B-4EE8-A271-F42910EF38FA}" destId="{6F17941D-CCAD-4AF8-9198-4E8B5F9AEDC2}" srcOrd="0" destOrd="0" parTransId="{6A62EC5C-257B-4078-AC75-009164CBD245}" sibTransId="{6908D1C2-C5D8-437D-AE20-3870EC3D4B13}"/>
    <dgm:cxn modelId="{4944EAFC-B2B0-4E7D-94E9-B17B5C2D380E}" srcId="{AADFB80D-C2E8-416C-B522-D5F6D93F18D7}" destId="{9EC5D7E7-13E1-4749-A134-4C83AB922A61}" srcOrd="5"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EAF4121D-00B1-46BD-B1F6-93EB6FBED3D3}" type="presParOf" srcId="{7EBBDEE6-A55E-47FA-9020-5BC46200AFFC}" destId="{D4F01D1E-88B7-466D-B76A-F726FF7DE3F8}" srcOrd="4" destOrd="0" presId="urn:microsoft.com/office/officeart/2005/8/layout/chevron2"/>
    <dgm:cxn modelId="{460F7729-81B3-46BB-891B-6E4175CCD089}" type="presParOf" srcId="{D4F01D1E-88B7-466D-B76A-F726FF7DE3F8}" destId="{3451A250-69C4-4911-A975-CCB8D5F6053B}" srcOrd="0" destOrd="0" presId="urn:microsoft.com/office/officeart/2005/8/layout/chevron2"/>
    <dgm:cxn modelId="{A48AB365-FFFF-4401-96B5-C1A6F80EE146}" type="presParOf" srcId="{D4F01D1E-88B7-466D-B76A-F726FF7DE3F8}" destId="{56AFEC8A-7D45-4965-A718-64DE087BA59E}" srcOrd="1" destOrd="0" presId="urn:microsoft.com/office/officeart/2005/8/layout/chevron2"/>
    <dgm:cxn modelId="{A114524B-CDF1-4D77-9C13-30CC18B34AFA}" type="presParOf" srcId="{7EBBDEE6-A55E-47FA-9020-5BC46200AFFC}" destId="{E061B53C-41F2-4FB1-8AB8-871078ECF09F}" srcOrd="5" destOrd="0" presId="urn:microsoft.com/office/officeart/2005/8/layout/chevron2"/>
    <dgm:cxn modelId="{4B8D09CE-12DA-4A98-A079-57B4B36ABD66}" type="presParOf" srcId="{7EBBDEE6-A55E-47FA-9020-5BC46200AFFC}" destId="{3E2A20E0-2799-4B60-847C-0291A143F060}" srcOrd="6"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7" destOrd="0" presId="urn:microsoft.com/office/officeart/2005/8/layout/chevron2"/>
    <dgm:cxn modelId="{5FCECAA4-B55F-4524-B52B-5579AFC35055}" type="presParOf" srcId="{7EBBDEE6-A55E-47FA-9020-5BC46200AFFC}" destId="{BC0413A5-5CFC-41A1-A4D1-32D9D3A580EB}" srcOrd="8"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9" destOrd="0" presId="urn:microsoft.com/office/officeart/2005/8/layout/chevron2"/>
    <dgm:cxn modelId="{9C5603DB-FB5F-489A-A5FC-119F4545BE24}" type="presParOf" srcId="{7EBBDEE6-A55E-47FA-9020-5BC46200AFFC}" destId="{5FCAE6DF-E40E-46F3-84CF-149E85A19097}" srcOrd="10"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(53%)</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(33%)</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A3955F4-B1A6-4812-98ED-2D6D02D94E35}">
      <dgm:prSet phldrT="[Text]"/>
      <dgm:spPr/>
      <dgm:t>
        <a:bodyPr/>
        <a:lstStyle/>
        <a:p>
          <a:r>
            <a:rPr lang="en-US" b="1" dirty="0"/>
            <a:t>Assignment</a:t>
          </a:r>
          <a:r>
            <a:rPr lang="en-US" b="0" dirty="0"/>
            <a:t> (</a:t>
          </a:r>
          <a:r>
            <a:rPr lang="en-US" b="0" dirty="0">
              <a:solidFill>
                <a:srgbClr val="FF0000"/>
              </a:solidFill>
            </a:rPr>
            <a:t>1/3 of marks</a:t>
          </a:r>
          <a:r>
            <a:rPr lang="en-US" b="0" dirty="0"/>
            <a: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(13%)</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r>
            <a:rPr lang="en-US" b="0" dirty="0"/>
            <a:t> (</a:t>
          </a:r>
          <a:r>
            <a:rPr lang="en-US" b="0" dirty="0">
              <a:solidFill>
                <a:srgbClr val="FF0000"/>
              </a:solidFill>
            </a:rPr>
            <a:t>2/3 of marks</a:t>
          </a:r>
          <a:r>
            <a:rPr lang="en-US" b="0" dirty="0"/>
            <a:t>)</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5">
        <dgm:presLayoutVars>
          <dgm:chMax val="1"/>
          <dgm:bulletEnabled val="1"/>
        </dgm:presLayoutVars>
      </dgm:prSet>
      <dgm:spPr/>
    </dgm:pt>
    <dgm:pt modelId="{19C32B8D-512E-49A1-A0E6-109384C61E4D}" type="pres">
      <dgm:prSet presAssocID="{13A3E740-D063-442F-85E3-8C13FFBDAFFB}" presName="descendantText" presStyleLbl="alignAcc1" presStyleIdx="0" presStyleCnt="5">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5">
        <dgm:presLayoutVars>
          <dgm:chMax val="1"/>
          <dgm:bulletEnabled val="1"/>
        </dgm:presLayoutVars>
      </dgm:prSet>
      <dgm:spPr/>
    </dgm:pt>
    <dgm:pt modelId="{0DFDFC6D-8604-4378-B6A3-6A6720006C95}" type="pres">
      <dgm:prSet presAssocID="{711BDD39-3FCE-427A-B0DC-2C28CEED9EDF}" presName="descendantText" presStyleLbl="alignAcc1" presStyleIdx="1" presStyleCnt="5">
        <dgm:presLayoutVars>
          <dgm:bulletEnabled val="1"/>
        </dgm:presLayoutVars>
      </dgm:prSet>
      <dgm:spPr/>
    </dgm:pt>
    <dgm:pt modelId="{8738B044-A46F-4E69-BD1E-16537D77F816}" type="pres">
      <dgm:prSet presAssocID="{56806687-EA3D-424E-8880-B9427A94FF7E}"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2" presStyleCnt="5">
        <dgm:presLayoutVars>
          <dgm:chMax val="1"/>
          <dgm:bulletEnabled val="1"/>
        </dgm:presLayoutVars>
      </dgm:prSet>
      <dgm:spPr/>
    </dgm:pt>
    <dgm:pt modelId="{B2D4CD90-7709-4B59-AC85-D09667CFC12B}" type="pres">
      <dgm:prSet presAssocID="{4C515B8D-87D1-4362-95C3-18B42B452625}" presName="descendantText" presStyleLbl="alignAcc1" presStyleIdx="2" presStyleCnt="5">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3" presStyleCnt="5">
        <dgm:presLayoutVars>
          <dgm:chMax val="1"/>
          <dgm:bulletEnabled val="1"/>
        </dgm:presLayoutVars>
      </dgm:prSet>
      <dgm:spPr/>
    </dgm:pt>
    <dgm:pt modelId="{90709722-0E94-45E4-BEDD-48CB660682DD}" type="pres">
      <dgm:prSet presAssocID="{780589F0-2154-4E4C-8595-8806E5EF917A}" presName="descendantText" presStyleLbl="alignAcc1" presStyleIdx="3" presStyleCnt="5">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4" presStyleCnt="5">
        <dgm:presLayoutVars>
          <dgm:chMax val="1"/>
          <dgm:bulletEnabled val="1"/>
        </dgm:presLayoutVars>
      </dgm:prSet>
      <dgm:spPr/>
    </dgm:pt>
    <dgm:pt modelId="{C92F1771-01AA-4FF3-B7EC-0229DB7A592C}" type="pres">
      <dgm:prSet presAssocID="{9EC5D7E7-13E1-4749-A134-4C83AB922A61}" presName="descendantText" presStyleLbl="alignAcc1" presStyleIdx="4" presStyleCnt="5">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2"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3"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4944EAFC-B2B0-4E7D-94E9-B17B5C2D380E}" srcId="{AADFB80D-C2E8-416C-B522-D5F6D93F18D7}" destId="{9EC5D7E7-13E1-4749-A134-4C83AB922A61}" srcOrd="4"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4B8D09CE-12DA-4A98-A079-57B4B36ABD66}" type="presParOf" srcId="{7EBBDEE6-A55E-47FA-9020-5BC46200AFFC}" destId="{3E2A20E0-2799-4B60-847C-0291A143F060}" srcOrd="4"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5" destOrd="0" presId="urn:microsoft.com/office/officeart/2005/8/layout/chevron2"/>
    <dgm:cxn modelId="{5FCECAA4-B55F-4524-B52B-5579AFC35055}" type="presParOf" srcId="{7EBBDEE6-A55E-47FA-9020-5BC46200AFFC}" destId="{BC0413A5-5CFC-41A1-A4D1-32D9D3A580EB}" srcOrd="6"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7" destOrd="0" presId="urn:microsoft.com/office/officeart/2005/8/layout/chevron2"/>
    <dgm:cxn modelId="{9C5603DB-FB5F-489A-A5FC-119F4545BE24}" type="presParOf" srcId="{7EBBDEE6-A55E-47FA-9020-5BC46200AFFC}" destId="{5FCAE6DF-E40E-46F3-84CF-149E85A19097}" srcOrd="8"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21106" y="123128"/>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SDD</a:t>
          </a:r>
        </a:p>
      </dsp:txBody>
      <dsp:txXfrm rot="-5400000">
        <a:off x="1" y="284603"/>
        <a:ext cx="565164" cy="242213"/>
      </dsp:txXfrm>
    </dsp:sp>
    <dsp:sp modelId="{19C32B8D-512E-49A1-A0E6-109384C61E4D}">
      <dsp:nvSpPr>
        <dsp:cNvPr id="0" name=""/>
        <dsp:cNvSpPr/>
      </dsp:nvSpPr>
      <dsp:spPr>
        <a:xfrm rot="5400000">
          <a:off x="4074024" y="-350683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Software Design and Development (40%)</a:t>
          </a:r>
        </a:p>
      </dsp:txBody>
      <dsp:txXfrm rot="-5400000">
        <a:off x="565164" y="27640"/>
        <a:ext cx="7516897" cy="473559"/>
      </dsp:txXfrm>
    </dsp:sp>
    <dsp:sp modelId="{AAD30B60-88C6-4919-B6DD-9F480459E84E}">
      <dsp:nvSpPr>
        <dsp:cNvPr id="0" name=""/>
        <dsp:cNvSpPr/>
      </dsp:nvSpPr>
      <dsp:spPr>
        <a:xfrm rot="5400000">
          <a:off x="-121106" y="831111"/>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DDD</a:t>
          </a:r>
        </a:p>
      </dsp:txBody>
      <dsp:txXfrm rot="-5400000">
        <a:off x="1" y="992586"/>
        <a:ext cx="565164" cy="242213"/>
      </dsp:txXfrm>
    </dsp:sp>
    <dsp:sp modelId="{0DFDFC6D-8604-4378-B6A3-6A6720006C95}">
      <dsp:nvSpPr>
        <dsp:cNvPr id="0" name=""/>
        <dsp:cNvSpPr/>
      </dsp:nvSpPr>
      <dsp:spPr>
        <a:xfrm rot="5400000">
          <a:off x="4074024" y="-2798855"/>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Database Design and Development (25%)</a:t>
          </a:r>
        </a:p>
      </dsp:txBody>
      <dsp:txXfrm rot="-5400000">
        <a:off x="565164" y="735623"/>
        <a:ext cx="7516897" cy="473559"/>
      </dsp:txXfrm>
    </dsp:sp>
    <dsp:sp modelId="{3451A250-69C4-4911-A975-CCB8D5F6053B}">
      <dsp:nvSpPr>
        <dsp:cNvPr id="0" name=""/>
        <dsp:cNvSpPr/>
      </dsp:nvSpPr>
      <dsp:spPr>
        <a:xfrm rot="5400000">
          <a:off x="-121106" y="1539095"/>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WDD</a:t>
          </a:r>
        </a:p>
      </dsp:txBody>
      <dsp:txXfrm rot="-5400000">
        <a:off x="1" y="1700570"/>
        <a:ext cx="565164" cy="242213"/>
      </dsp:txXfrm>
    </dsp:sp>
    <dsp:sp modelId="{56AFEC8A-7D45-4965-A718-64DE087BA59E}">
      <dsp:nvSpPr>
        <dsp:cNvPr id="0" name=""/>
        <dsp:cNvSpPr/>
      </dsp:nvSpPr>
      <dsp:spPr>
        <a:xfrm rot="5400000">
          <a:off x="4074024" y="-2090871"/>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Web Design and Development (25%)</a:t>
          </a:r>
        </a:p>
      </dsp:txBody>
      <dsp:txXfrm rot="-5400000">
        <a:off x="565164" y="1443607"/>
        <a:ext cx="7516897" cy="473559"/>
      </dsp:txXfrm>
    </dsp:sp>
    <dsp:sp modelId="{17253025-0BE3-46B4-B2C8-BFD879D75B26}">
      <dsp:nvSpPr>
        <dsp:cNvPr id="0" name=""/>
        <dsp:cNvSpPr/>
      </dsp:nvSpPr>
      <dsp:spPr>
        <a:xfrm rot="5400000">
          <a:off x="-121106" y="2247078"/>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2408553"/>
        <a:ext cx="565164" cy="242213"/>
      </dsp:txXfrm>
    </dsp:sp>
    <dsp:sp modelId="{B2D4CD90-7709-4B59-AC85-D09667CFC12B}">
      <dsp:nvSpPr>
        <dsp:cNvPr id="0" name=""/>
        <dsp:cNvSpPr/>
      </dsp:nvSpPr>
      <dsp:spPr>
        <a:xfrm rot="5400000">
          <a:off x="4074024" y="-138288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Assignment</a:t>
          </a:r>
        </a:p>
      </dsp:txBody>
      <dsp:txXfrm rot="-5400000">
        <a:off x="565164" y="2151590"/>
        <a:ext cx="7516897" cy="473559"/>
      </dsp:txXfrm>
    </dsp:sp>
    <dsp:sp modelId="{056CCBB6-5CE0-4348-89C6-99FB2D3AB62B}">
      <dsp:nvSpPr>
        <dsp:cNvPr id="0" name=""/>
        <dsp:cNvSpPr/>
      </dsp:nvSpPr>
      <dsp:spPr>
        <a:xfrm rot="5400000">
          <a:off x="-121106" y="2955062"/>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C/Sys</a:t>
          </a:r>
        </a:p>
      </dsp:txBody>
      <dsp:txXfrm rot="-5400000">
        <a:off x="1" y="3116537"/>
        <a:ext cx="565164" cy="242213"/>
      </dsp:txXfrm>
    </dsp:sp>
    <dsp:sp modelId="{90709722-0E94-45E4-BEDD-48CB660682DD}">
      <dsp:nvSpPr>
        <dsp:cNvPr id="0" name=""/>
        <dsp:cNvSpPr/>
      </dsp:nvSpPr>
      <dsp:spPr>
        <a:xfrm rot="5400000">
          <a:off x="4074024" y="-674904"/>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Computer Systems (10%)</a:t>
          </a:r>
        </a:p>
      </dsp:txBody>
      <dsp:txXfrm rot="-5400000">
        <a:off x="565164" y="2859574"/>
        <a:ext cx="7516897" cy="473559"/>
      </dsp:txXfrm>
    </dsp:sp>
    <dsp:sp modelId="{EB2E52AE-8FCF-47D0-B499-CFCFAF1883A9}">
      <dsp:nvSpPr>
        <dsp:cNvPr id="0" name=""/>
        <dsp:cNvSpPr/>
      </dsp:nvSpPr>
      <dsp:spPr>
        <a:xfrm rot="5400000">
          <a:off x="-121106" y="3663045"/>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3824520"/>
        <a:ext cx="565164" cy="242213"/>
      </dsp:txXfrm>
    </dsp:sp>
    <dsp:sp modelId="{C92F1771-01AA-4FF3-B7EC-0229DB7A592C}">
      <dsp:nvSpPr>
        <dsp:cNvPr id="0" name=""/>
        <dsp:cNvSpPr/>
      </dsp:nvSpPr>
      <dsp:spPr>
        <a:xfrm rot="5400000">
          <a:off x="4074024" y="3307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Exam</a:t>
          </a:r>
        </a:p>
      </dsp:txBody>
      <dsp:txXfrm rot="-5400000">
        <a:off x="565164" y="3567556"/>
        <a:ext cx="7516897" cy="473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44690" y="146350"/>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SDD</a:t>
          </a:r>
        </a:p>
      </dsp:txBody>
      <dsp:txXfrm rot="-5400000">
        <a:off x="1" y="339270"/>
        <a:ext cx="675222" cy="289381"/>
      </dsp:txXfrm>
    </dsp:sp>
    <dsp:sp modelId="{19C32B8D-512E-49A1-A0E6-109384C61E4D}">
      <dsp:nvSpPr>
        <dsp:cNvPr id="0" name=""/>
        <dsp:cNvSpPr/>
      </dsp:nvSpPr>
      <dsp:spPr>
        <a:xfrm rot="5400000">
          <a:off x="4077955" y="-3401073"/>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Software Design and Development (53%)</a:t>
          </a:r>
        </a:p>
      </dsp:txBody>
      <dsp:txXfrm rot="-5400000">
        <a:off x="675223" y="32266"/>
        <a:ext cx="7401850" cy="565778"/>
      </dsp:txXfrm>
    </dsp:sp>
    <dsp:sp modelId="{AAD30B60-88C6-4919-B6DD-9F480459E84E}">
      <dsp:nvSpPr>
        <dsp:cNvPr id="0" name=""/>
        <dsp:cNvSpPr/>
      </dsp:nvSpPr>
      <dsp:spPr>
        <a:xfrm rot="5400000">
          <a:off x="-144690" y="992203"/>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DDD</a:t>
          </a:r>
        </a:p>
      </dsp:txBody>
      <dsp:txXfrm rot="-5400000">
        <a:off x="1" y="1185123"/>
        <a:ext cx="675222" cy="289381"/>
      </dsp:txXfrm>
    </dsp:sp>
    <dsp:sp modelId="{0DFDFC6D-8604-4378-B6A3-6A6720006C95}">
      <dsp:nvSpPr>
        <dsp:cNvPr id="0" name=""/>
        <dsp:cNvSpPr/>
      </dsp:nvSpPr>
      <dsp:spPr>
        <a:xfrm rot="5400000">
          <a:off x="4077955" y="-2555219"/>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Database Design and Development (33%)</a:t>
          </a:r>
        </a:p>
      </dsp:txBody>
      <dsp:txXfrm rot="-5400000">
        <a:off x="675223" y="878120"/>
        <a:ext cx="7401850" cy="565778"/>
      </dsp:txXfrm>
    </dsp:sp>
    <dsp:sp modelId="{17253025-0BE3-46B4-B2C8-BFD879D75B26}">
      <dsp:nvSpPr>
        <dsp:cNvPr id="0" name=""/>
        <dsp:cNvSpPr/>
      </dsp:nvSpPr>
      <dsp:spPr>
        <a:xfrm rot="5400000">
          <a:off x="-144690" y="1838057"/>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2030977"/>
        <a:ext cx="675222" cy="289381"/>
      </dsp:txXfrm>
    </dsp:sp>
    <dsp:sp modelId="{B2D4CD90-7709-4B59-AC85-D09667CFC12B}">
      <dsp:nvSpPr>
        <dsp:cNvPr id="0" name=""/>
        <dsp:cNvSpPr/>
      </dsp:nvSpPr>
      <dsp:spPr>
        <a:xfrm rot="5400000">
          <a:off x="4077955" y="-1709365"/>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Assignment</a:t>
          </a:r>
          <a:r>
            <a:rPr lang="en-US" sz="3200" b="0" kern="1200" dirty="0"/>
            <a:t> (</a:t>
          </a:r>
          <a:r>
            <a:rPr lang="en-US" sz="3200" b="0" kern="1200" dirty="0">
              <a:solidFill>
                <a:srgbClr val="FF0000"/>
              </a:solidFill>
            </a:rPr>
            <a:t>1/3 of marks</a:t>
          </a:r>
          <a:r>
            <a:rPr lang="en-US" sz="3200" b="0" kern="1200" dirty="0"/>
            <a:t>)</a:t>
          </a:r>
        </a:p>
      </dsp:txBody>
      <dsp:txXfrm rot="-5400000">
        <a:off x="675223" y="1723974"/>
        <a:ext cx="7401850" cy="565778"/>
      </dsp:txXfrm>
    </dsp:sp>
    <dsp:sp modelId="{056CCBB6-5CE0-4348-89C6-99FB2D3AB62B}">
      <dsp:nvSpPr>
        <dsp:cNvPr id="0" name=""/>
        <dsp:cNvSpPr/>
      </dsp:nvSpPr>
      <dsp:spPr>
        <a:xfrm rot="5400000">
          <a:off x="-144690" y="2683911"/>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C/Sys</a:t>
          </a:r>
        </a:p>
      </dsp:txBody>
      <dsp:txXfrm rot="-5400000">
        <a:off x="1" y="2876831"/>
        <a:ext cx="675222" cy="289381"/>
      </dsp:txXfrm>
    </dsp:sp>
    <dsp:sp modelId="{90709722-0E94-45E4-BEDD-48CB660682DD}">
      <dsp:nvSpPr>
        <dsp:cNvPr id="0" name=""/>
        <dsp:cNvSpPr/>
      </dsp:nvSpPr>
      <dsp:spPr>
        <a:xfrm rot="5400000">
          <a:off x="4077955" y="-863511"/>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Computer Systems (13%)</a:t>
          </a:r>
        </a:p>
      </dsp:txBody>
      <dsp:txXfrm rot="-5400000">
        <a:off x="675223" y="2569828"/>
        <a:ext cx="7401850" cy="565778"/>
      </dsp:txXfrm>
    </dsp:sp>
    <dsp:sp modelId="{EB2E52AE-8FCF-47D0-B499-CFCFAF1883A9}">
      <dsp:nvSpPr>
        <dsp:cNvPr id="0" name=""/>
        <dsp:cNvSpPr/>
      </dsp:nvSpPr>
      <dsp:spPr>
        <a:xfrm rot="5400000">
          <a:off x="-144690" y="3529765"/>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3722685"/>
        <a:ext cx="675222" cy="289381"/>
      </dsp:txXfrm>
    </dsp:sp>
    <dsp:sp modelId="{C92F1771-01AA-4FF3-B7EC-0229DB7A592C}">
      <dsp:nvSpPr>
        <dsp:cNvPr id="0" name=""/>
        <dsp:cNvSpPr/>
      </dsp:nvSpPr>
      <dsp:spPr>
        <a:xfrm rot="5400000">
          <a:off x="4077955" y="-17657"/>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Exam</a:t>
          </a:r>
          <a:r>
            <a:rPr lang="en-US" sz="3200" b="0" kern="1200" dirty="0"/>
            <a:t> (</a:t>
          </a:r>
          <a:r>
            <a:rPr lang="en-US" sz="3200" b="0" kern="1200" dirty="0">
              <a:solidFill>
                <a:srgbClr val="FF0000"/>
              </a:solidFill>
            </a:rPr>
            <a:t>2/3 of marks</a:t>
          </a:r>
          <a:r>
            <a:rPr lang="en-US" sz="3200" b="0" kern="1200" dirty="0"/>
            <a:t>)</a:t>
          </a:r>
        </a:p>
      </dsp:txBody>
      <dsp:txXfrm rot="-5400000">
        <a:off x="675223" y="3415682"/>
        <a:ext cx="7401850" cy="5657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sz="quarter" idx="1"/>
          </p:nvPr>
        </p:nvSpPr>
        <p:spPr>
          <a:xfrm>
            <a:off x="4023093" y="1"/>
            <a:ext cx="3077739" cy="513508"/>
          </a:xfrm>
          <a:prstGeom prst="rect">
            <a:avLst/>
          </a:prstGeom>
        </p:spPr>
        <p:txBody>
          <a:bodyPr vert="horz" lIns="99054" tIns="49528" rIns="99054" bIns="49528" rtlCol="0"/>
          <a:lstStyle>
            <a:lvl1pPr algn="r">
              <a:defRPr sz="1300"/>
            </a:lvl1pPr>
          </a:lstStyle>
          <a:p>
            <a:fld id="{274ED78D-BE89-4050-AADC-91C1AEDB79AF}" type="datetimeFigureOut">
              <a:rPr lang="en-GB" smtClean="0"/>
              <a:t>15/03/2025</a:t>
            </a:fld>
            <a:endParaRPr lang="en-GB"/>
          </a:p>
        </p:txBody>
      </p:sp>
      <p:sp>
        <p:nvSpPr>
          <p:cNvPr id="4" name="Footer Placeholder 3"/>
          <p:cNvSpPr>
            <a:spLocks noGrp="1"/>
          </p:cNvSpPr>
          <p:nvPr>
            <p:ph type="ftr" sz="quarter" idx="2"/>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5" name="Slide Number Placeholder 4"/>
          <p:cNvSpPr>
            <a:spLocks noGrp="1"/>
          </p:cNvSpPr>
          <p:nvPr>
            <p:ph type="sldNum" sz="quarter" idx="3"/>
          </p:nvPr>
        </p:nvSpPr>
        <p:spPr>
          <a:xfrm>
            <a:off x="4023093" y="9721108"/>
            <a:ext cx="3077739" cy="513507"/>
          </a:xfrm>
          <a:prstGeom prst="rect">
            <a:avLst/>
          </a:prstGeom>
        </p:spPr>
        <p:txBody>
          <a:bodyPr vert="horz" lIns="99054" tIns="49528" rIns="99054" bIns="49528" rtlCol="0" anchor="b"/>
          <a:lstStyle>
            <a:lvl1pPr algn="r">
              <a:defRPr sz="1300"/>
            </a:lvl1pPr>
          </a:lstStyle>
          <a:p>
            <a:fld id="{2641C98A-28E4-46E0-AF4C-A09FF0A4E0BA}" type="slidenum">
              <a:rPr lang="en-GB" smtClean="0"/>
              <a:t>‹#›</a:t>
            </a:fld>
            <a:endParaRPr lang="en-GB"/>
          </a:p>
        </p:txBody>
      </p:sp>
    </p:spTree>
    <p:extLst>
      <p:ext uri="{BB962C8B-B14F-4D97-AF65-F5344CB8AC3E}">
        <p14:creationId xmlns:p14="http://schemas.microsoft.com/office/powerpoint/2010/main" val="4029482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idx="1"/>
          </p:nvPr>
        </p:nvSpPr>
        <p:spPr>
          <a:xfrm>
            <a:off x="4023093" y="1"/>
            <a:ext cx="3077739" cy="513508"/>
          </a:xfrm>
          <a:prstGeom prst="rect">
            <a:avLst/>
          </a:prstGeom>
        </p:spPr>
        <p:txBody>
          <a:bodyPr vert="horz" lIns="99054" tIns="49528" rIns="99054" bIns="49528" rtlCol="0"/>
          <a:lstStyle>
            <a:lvl1pPr algn="r">
              <a:defRPr sz="1300"/>
            </a:lvl1pPr>
          </a:lstStyle>
          <a:p>
            <a:fld id="{F753D232-8CA9-411B-9C82-7D88145D99E1}" type="datetimeFigureOut">
              <a:rPr lang="en-GB" smtClean="0"/>
              <a:t>15/03/2025</a:t>
            </a:fld>
            <a:endParaRPr lang="en-GB"/>
          </a:p>
        </p:txBody>
      </p:sp>
      <p:sp>
        <p:nvSpPr>
          <p:cNvPr id="4" name="Slide Image Placeholder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9054" tIns="49528" rIns="99054" bIns="49528" rtlCol="0" anchor="ctr"/>
          <a:lstStyle/>
          <a:p>
            <a:endParaRPr lang="en-GB"/>
          </a:p>
        </p:txBody>
      </p:sp>
      <p:sp>
        <p:nvSpPr>
          <p:cNvPr id="5" name="Notes Placeholder 4"/>
          <p:cNvSpPr>
            <a:spLocks noGrp="1"/>
          </p:cNvSpPr>
          <p:nvPr>
            <p:ph type="body" sz="quarter" idx="3"/>
          </p:nvPr>
        </p:nvSpPr>
        <p:spPr>
          <a:xfrm>
            <a:off x="710248" y="4925408"/>
            <a:ext cx="5681980" cy="4029880"/>
          </a:xfrm>
          <a:prstGeom prst="rect">
            <a:avLst/>
          </a:prstGeom>
        </p:spPr>
        <p:txBody>
          <a:bodyPr vert="horz" lIns="99054" tIns="49528" rIns="99054" bIns="4952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7" name="Slide Number Placeholder 6"/>
          <p:cNvSpPr>
            <a:spLocks noGrp="1"/>
          </p:cNvSpPr>
          <p:nvPr>
            <p:ph type="sldNum" sz="quarter" idx="5"/>
          </p:nvPr>
        </p:nvSpPr>
        <p:spPr>
          <a:xfrm>
            <a:off x="4023093" y="9721108"/>
            <a:ext cx="3077739" cy="513507"/>
          </a:xfrm>
          <a:prstGeom prst="rect">
            <a:avLst/>
          </a:prstGeom>
        </p:spPr>
        <p:txBody>
          <a:bodyPr vert="horz" lIns="99054" tIns="49528" rIns="99054" bIns="49528" rtlCol="0" anchor="b"/>
          <a:lstStyle>
            <a:lvl1pPr algn="r">
              <a:defRPr sz="1300"/>
            </a:lvl1pPr>
          </a:lstStyle>
          <a:p>
            <a:fld id="{265FC814-8CAE-44D9-AECE-C1B52634DDCB}" type="slidenum">
              <a:rPr lang="en-GB" smtClean="0"/>
              <a:t>‹#›</a:t>
            </a:fld>
            <a:endParaRPr lang="en-GB"/>
          </a:p>
        </p:txBody>
      </p:sp>
    </p:spTree>
    <p:extLst>
      <p:ext uri="{BB962C8B-B14F-4D97-AF65-F5344CB8AC3E}">
        <p14:creationId xmlns:p14="http://schemas.microsoft.com/office/powerpoint/2010/main" val="1316331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unicode.org/chart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Color_depth"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bbc.co.uk/bitesize/guides/zsnbr82/revision/6"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binary-image-3-bits.esafriend1r.repl.co/" TargetMode="External"/><Relationship Id="rId5" Type="http://schemas.openxmlformats.org/officeDocument/2006/relationships/hyperlink" Target="https://binary-image-2-bits.esafriend1r.repl.co/" TargetMode="External"/><Relationship Id="rId4" Type="http://schemas.openxmlformats.org/officeDocument/2006/relationships/hyperlink" Target="https://binary-image-1-bit.esafriend1r.repl.co/"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bbc.co.uk/bitesize/guides/zsnbr82/revision/8"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svg-example.esafriend1r.repl.co/" TargetMode="External"/><Relationship Id="rId4" Type="http://schemas.openxmlformats.org/officeDocument/2006/relationships/hyperlink" Target="https://en.wikipedia.org/wiki/Scalable_Vector_Graphics"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mnicalculator.com/math/twos-comple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madewithmonsterlove.itch.io/error-prone"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youtube.com/watch?v=rdVPflECed8"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cloudflare.com/learning/ddos/glossary/denial-of-service/"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s://www.bbc.co.uk/news/technology-37979456" TargetMode="External"/><Relationship Id="rId4" Type="http://schemas.openxmlformats.org/officeDocument/2006/relationships/hyperlink" Target="https://www.youtube.com/watch?v=yLbC7G71IyE"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1FE5B5-A979-4370-A255-218EAB36A5F4}" type="slidenum">
              <a:rPr lang="en-GB" smtClean="0"/>
              <a:t>2</a:t>
            </a:fld>
            <a:endParaRPr lang="en-GB"/>
          </a:p>
        </p:txBody>
      </p:sp>
    </p:spTree>
    <p:extLst>
      <p:ext uri="{BB962C8B-B14F-4D97-AF65-F5344CB8AC3E}">
        <p14:creationId xmlns:p14="http://schemas.microsoft.com/office/powerpoint/2010/main" val="2419406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12</a:t>
            </a:fld>
            <a:endParaRPr lang="en-GB"/>
          </a:p>
        </p:txBody>
      </p:sp>
    </p:spTree>
    <p:extLst>
      <p:ext uri="{BB962C8B-B14F-4D97-AF65-F5344CB8AC3E}">
        <p14:creationId xmlns:p14="http://schemas.microsoft.com/office/powerpoint/2010/main" val="27812136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Signatures &amp; Certificates (11:21): https://www.youtube.com/embed/stsWa9A3sOM</a:t>
            </a:r>
          </a:p>
          <a:p>
            <a:r>
              <a:rPr lang="en-GB" dirty="0"/>
              <a:t>HTTP &amp; HTTPS (6:30): https://www.youtube.com/watch?v=hExRDVZHhig</a:t>
            </a:r>
          </a:p>
          <a:p>
            <a:r>
              <a:rPr lang="en-GB"/>
              <a:t>Example: http://nipponkitchen.co.uk/</a:t>
            </a:r>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110</a:t>
            </a:fld>
            <a:endParaRPr lang="en-GB"/>
          </a:p>
        </p:txBody>
      </p:sp>
    </p:spTree>
    <p:extLst>
      <p:ext uri="{BB962C8B-B14F-4D97-AF65-F5344CB8AC3E}">
        <p14:creationId xmlns:p14="http://schemas.microsoft.com/office/powerpoint/2010/main" val="27917003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111</a:t>
            </a:fld>
            <a:endParaRPr lang="en-GB"/>
          </a:p>
        </p:txBody>
      </p:sp>
    </p:spTree>
    <p:extLst>
      <p:ext uri="{BB962C8B-B14F-4D97-AF65-F5344CB8AC3E}">
        <p14:creationId xmlns:p14="http://schemas.microsoft.com/office/powerpoint/2010/main" val="27508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13</a:t>
            </a:fld>
            <a:endParaRPr lang="en-GB"/>
          </a:p>
        </p:txBody>
      </p:sp>
    </p:spTree>
    <p:extLst>
      <p:ext uri="{BB962C8B-B14F-4D97-AF65-F5344CB8AC3E}">
        <p14:creationId xmlns:p14="http://schemas.microsoft.com/office/powerpoint/2010/main" val="218616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14</a:t>
            </a:fld>
            <a:endParaRPr lang="en-GB"/>
          </a:p>
        </p:txBody>
      </p:sp>
    </p:spTree>
    <p:extLst>
      <p:ext uri="{BB962C8B-B14F-4D97-AF65-F5344CB8AC3E}">
        <p14:creationId xmlns:p14="http://schemas.microsoft.com/office/powerpoint/2010/main" val="3097149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on screen</a:t>
            </a:r>
          </a:p>
        </p:txBody>
      </p:sp>
      <p:sp>
        <p:nvSpPr>
          <p:cNvPr id="4" name="Slide Number Placeholder 3"/>
          <p:cNvSpPr>
            <a:spLocks noGrp="1"/>
          </p:cNvSpPr>
          <p:nvPr>
            <p:ph type="sldNum" sz="quarter" idx="10"/>
          </p:nvPr>
        </p:nvSpPr>
        <p:spPr/>
        <p:txBody>
          <a:bodyPr/>
          <a:lstStyle/>
          <a:p>
            <a:fld id="{265FC814-8CAE-44D9-AECE-C1B52634DDCB}" type="slidenum">
              <a:rPr lang="en-GB" smtClean="0"/>
              <a:t>15</a:t>
            </a:fld>
            <a:endParaRPr lang="en-GB"/>
          </a:p>
        </p:txBody>
      </p:sp>
    </p:spTree>
    <p:extLst>
      <p:ext uri="{BB962C8B-B14F-4D97-AF65-F5344CB8AC3E}">
        <p14:creationId xmlns:p14="http://schemas.microsoft.com/office/powerpoint/2010/main" val="483838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 1111 1110,  -17 = </a:t>
            </a:r>
            <a:r>
              <a:rPr lang="en-GB" dirty="0">
                <a:effectLst/>
              </a:rPr>
              <a:t>1110 1111,  </a:t>
            </a:r>
            <a:r>
              <a:rPr lang="en-GB" b="1" dirty="0">
                <a:effectLst/>
              </a:rPr>
              <a:t>59 = 0011</a:t>
            </a:r>
            <a:r>
              <a:rPr lang="en-GB" b="1" baseline="0" dirty="0">
                <a:effectLst/>
              </a:rPr>
              <a:t> 1011</a:t>
            </a:r>
            <a:endParaRPr lang="en-GB" b="1" dirty="0">
              <a:effectLst/>
            </a:endParaRPr>
          </a:p>
          <a:p>
            <a:r>
              <a:rPr lang="en-GB" dirty="0"/>
              <a:t>-98 = </a:t>
            </a:r>
            <a:r>
              <a:rPr lang="en-GB" dirty="0">
                <a:effectLst/>
              </a:rPr>
              <a:t>1001 1110,  -113 = 1000 1111,  -128 = 1000 0000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16</a:t>
            </a:fld>
            <a:endParaRPr lang="en-GB"/>
          </a:p>
        </p:txBody>
      </p:sp>
    </p:spTree>
    <p:extLst>
      <p:ext uri="{BB962C8B-B14F-4D97-AF65-F5344CB8AC3E}">
        <p14:creationId xmlns:p14="http://schemas.microsoft.com/office/powerpoint/2010/main" val="358547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dirty="0"/>
              <a:t>Is number negative?  Check MSB.  MSB = Most Significant</a:t>
            </a:r>
            <a:r>
              <a:rPr lang="en-GB" baseline="0" dirty="0"/>
              <a:t> Bit (left hand side)</a:t>
            </a:r>
            <a:endParaRPr lang="en-GB" dirty="0"/>
          </a:p>
          <a:p>
            <a:endParaRPr lang="en-GB" dirty="0"/>
          </a:p>
          <a:p>
            <a:r>
              <a:rPr lang="en-GB" dirty="0"/>
              <a:t>1 + 2 + 8 + 32 = 43</a:t>
            </a:r>
          </a:p>
        </p:txBody>
      </p:sp>
      <p:sp>
        <p:nvSpPr>
          <p:cNvPr id="4" name="Slide Number Placeholder 3"/>
          <p:cNvSpPr>
            <a:spLocks noGrp="1"/>
          </p:cNvSpPr>
          <p:nvPr>
            <p:ph type="sldNum" sz="quarter" idx="10"/>
          </p:nvPr>
        </p:nvSpPr>
        <p:spPr/>
        <p:txBody>
          <a:bodyPr/>
          <a:lstStyle/>
          <a:p>
            <a:fld id="{265FC814-8CAE-44D9-AECE-C1B52634DDCB}" type="slidenum">
              <a:rPr lang="en-GB" smtClean="0"/>
              <a:t>17</a:t>
            </a:fld>
            <a:endParaRPr lang="en-GB"/>
          </a:p>
        </p:txBody>
      </p:sp>
    </p:spTree>
    <p:extLst>
      <p:ext uri="{BB962C8B-B14F-4D97-AF65-F5344CB8AC3E}">
        <p14:creationId xmlns:p14="http://schemas.microsoft.com/office/powerpoint/2010/main" val="2183435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18</a:t>
            </a:fld>
            <a:endParaRPr lang="en-GB"/>
          </a:p>
        </p:txBody>
      </p:sp>
    </p:spTree>
    <p:extLst>
      <p:ext uri="{BB962C8B-B14F-4D97-AF65-F5344CB8AC3E}">
        <p14:creationId xmlns:p14="http://schemas.microsoft.com/office/powerpoint/2010/main" val="2264569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 1010 = -86, 1000 0110 = -122,  </a:t>
            </a:r>
            <a:r>
              <a:rPr lang="en-GB" b="1" dirty="0"/>
              <a:t>0011 0110 = 54</a:t>
            </a:r>
          </a:p>
          <a:p>
            <a:r>
              <a:rPr lang="en-GB" dirty="0"/>
              <a:t>1101 1000 = -40, 1010 1010 = -86,</a:t>
            </a:r>
            <a:r>
              <a:rPr lang="en-GB" baseline="0" dirty="0"/>
              <a:t> 1111 0111 = -9</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19</a:t>
            </a:fld>
            <a:endParaRPr lang="en-GB"/>
          </a:p>
        </p:txBody>
      </p:sp>
    </p:spTree>
    <p:extLst>
      <p:ext uri="{BB962C8B-B14F-4D97-AF65-F5344CB8AC3E}">
        <p14:creationId xmlns:p14="http://schemas.microsoft.com/office/powerpoint/2010/main" val="126015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Two’s complement: -128 to 127 (256 values)</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20</a:t>
            </a:fld>
            <a:endParaRPr lang="en-GB"/>
          </a:p>
        </p:txBody>
      </p:sp>
    </p:spTree>
    <p:extLst>
      <p:ext uri="{BB962C8B-B14F-4D97-AF65-F5344CB8AC3E}">
        <p14:creationId xmlns:p14="http://schemas.microsoft.com/office/powerpoint/2010/main" val="2757683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2019 Q4   2021 Q4   2022 Q2   2023 Q3(a)</a:t>
            </a:r>
          </a:p>
        </p:txBody>
      </p:sp>
      <p:sp>
        <p:nvSpPr>
          <p:cNvPr id="4" name="Slide Number Placeholder 3"/>
          <p:cNvSpPr>
            <a:spLocks noGrp="1"/>
          </p:cNvSpPr>
          <p:nvPr>
            <p:ph type="sldNum" sz="quarter" idx="10"/>
          </p:nvPr>
        </p:nvSpPr>
        <p:spPr/>
        <p:txBody>
          <a:bodyPr/>
          <a:lstStyle/>
          <a:p>
            <a:fld id="{265FC814-8CAE-44D9-AECE-C1B52634DDCB}" type="slidenum">
              <a:rPr lang="en-GB" smtClean="0"/>
              <a:t>21</a:t>
            </a:fld>
            <a:endParaRPr lang="en-GB"/>
          </a:p>
        </p:txBody>
      </p:sp>
    </p:spTree>
    <p:extLst>
      <p:ext uri="{BB962C8B-B14F-4D97-AF65-F5344CB8AC3E}">
        <p14:creationId xmlns:p14="http://schemas.microsoft.com/office/powerpoint/2010/main" val="272065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Onwards</a:t>
            </a:r>
          </a:p>
        </p:txBody>
      </p:sp>
      <p:sp>
        <p:nvSpPr>
          <p:cNvPr id="4" name="Slide Number Placeholder 3"/>
          <p:cNvSpPr>
            <a:spLocks noGrp="1"/>
          </p:cNvSpPr>
          <p:nvPr>
            <p:ph type="sldNum" sz="quarter" idx="10"/>
          </p:nvPr>
        </p:nvSpPr>
        <p:spPr/>
        <p:txBody>
          <a:bodyPr/>
          <a:lstStyle/>
          <a:p>
            <a:fld id="{B71FE5B5-A979-4370-A255-218EAB36A5F4}" type="slidenum">
              <a:rPr lang="en-GB" smtClean="0"/>
              <a:t>3</a:t>
            </a:fld>
            <a:endParaRPr lang="en-GB"/>
          </a:p>
        </p:txBody>
      </p:sp>
    </p:spTree>
    <p:extLst>
      <p:ext uri="{BB962C8B-B14F-4D97-AF65-F5344CB8AC3E}">
        <p14:creationId xmlns:p14="http://schemas.microsoft.com/office/powerpoint/2010/main" val="725951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22</a:t>
            </a:fld>
            <a:endParaRPr lang="en-GB"/>
          </a:p>
        </p:txBody>
      </p:sp>
    </p:spTree>
    <p:extLst>
      <p:ext uri="{BB962C8B-B14F-4D97-AF65-F5344CB8AC3E}">
        <p14:creationId xmlns:p14="http://schemas.microsoft.com/office/powerpoint/2010/main" val="50989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info.  It gets awkward!</a:t>
            </a:r>
          </a:p>
          <a:p>
            <a:r>
              <a:rPr lang="en-GB" dirty="0"/>
              <a:t>Remain</a:t>
            </a:r>
          </a:p>
          <a:p>
            <a:endParaRPr lang="en-GB" dirty="0"/>
          </a:p>
          <a:p>
            <a:endParaRPr lang="en-GB" dirty="0"/>
          </a:p>
          <a:p>
            <a:r>
              <a:rPr lang="en-GB" dirty="0"/>
              <a:t>0</a:t>
            </a:r>
            <a:r>
              <a:rPr lang="en-GB" sz="1200" dirty="0"/>
              <a:t>·</a:t>
            </a:r>
            <a:r>
              <a:rPr lang="en-GB" dirty="0"/>
              <a:t>76 = ?</a:t>
            </a:r>
          </a:p>
        </p:txBody>
      </p:sp>
      <p:sp>
        <p:nvSpPr>
          <p:cNvPr id="4" name="Slide Number Placeholder 3"/>
          <p:cNvSpPr>
            <a:spLocks noGrp="1"/>
          </p:cNvSpPr>
          <p:nvPr>
            <p:ph type="sldNum" sz="quarter" idx="10"/>
          </p:nvPr>
        </p:nvSpPr>
        <p:spPr/>
        <p:txBody>
          <a:bodyPr/>
          <a:lstStyle/>
          <a:p>
            <a:fld id="{265FC814-8CAE-44D9-AECE-C1B52634DDCB}" type="slidenum">
              <a:rPr lang="en-GB" smtClean="0"/>
              <a:t>23</a:t>
            </a:fld>
            <a:endParaRPr lang="en-GB"/>
          </a:p>
        </p:txBody>
      </p:sp>
    </p:spTree>
    <p:extLst>
      <p:ext uri="{BB962C8B-B14F-4D97-AF65-F5344CB8AC3E}">
        <p14:creationId xmlns:p14="http://schemas.microsoft.com/office/powerpoint/2010/main" val="157969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-17 = </a:t>
            </a:r>
            <a:r>
              <a:rPr lang="en-GB" sz="1300" dirty="0"/>
              <a:t>1110 1111</a:t>
            </a:r>
            <a:r>
              <a:rPr lang="en-GB" dirty="0"/>
              <a:t>1,  -123 = </a:t>
            </a:r>
            <a:r>
              <a:rPr lang="en-GB" sz="1300" dirty="0"/>
              <a:t>1000 0101</a:t>
            </a:r>
          </a:p>
          <a:p>
            <a:r>
              <a:rPr lang="en-GB" sz="1300" dirty="0"/>
              <a:t>1101 0111 </a:t>
            </a:r>
            <a:r>
              <a:rPr lang="en-GB" dirty="0"/>
              <a:t>= -41, 1110 1010 = -22</a:t>
            </a:r>
          </a:p>
        </p:txBody>
      </p:sp>
      <p:sp>
        <p:nvSpPr>
          <p:cNvPr id="4" name="Slide Number Placeholder 3"/>
          <p:cNvSpPr>
            <a:spLocks noGrp="1"/>
          </p:cNvSpPr>
          <p:nvPr>
            <p:ph type="sldNum" sz="quarter" idx="10"/>
          </p:nvPr>
        </p:nvSpPr>
        <p:spPr/>
        <p:txBody>
          <a:bodyPr/>
          <a:lstStyle/>
          <a:p>
            <a:fld id="{265FC814-8CAE-44D9-AECE-C1B52634DDCB}" type="slidenum">
              <a:rPr lang="en-GB" smtClean="0"/>
              <a:t>24</a:t>
            </a:fld>
            <a:endParaRPr lang="en-GB"/>
          </a:p>
        </p:txBody>
      </p:sp>
    </p:spTree>
    <p:extLst>
      <p:ext uri="{BB962C8B-B14F-4D97-AF65-F5344CB8AC3E}">
        <p14:creationId xmlns:p14="http://schemas.microsoft.com/office/powerpoint/2010/main" val="381426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Sign bit,  15 Mantissa bits,  8 Exponent bits (two’s complement)</a:t>
            </a:r>
          </a:p>
          <a:p>
            <a:r>
              <a:rPr lang="en-GB" dirty="0"/>
              <a:t>Total: 24 bits</a:t>
            </a:r>
          </a:p>
        </p:txBody>
      </p:sp>
      <p:sp>
        <p:nvSpPr>
          <p:cNvPr id="4" name="Slide Number Placeholder 3"/>
          <p:cNvSpPr>
            <a:spLocks noGrp="1"/>
          </p:cNvSpPr>
          <p:nvPr>
            <p:ph type="sldNum" sz="quarter" idx="10"/>
          </p:nvPr>
        </p:nvSpPr>
        <p:spPr/>
        <p:txBody>
          <a:bodyPr/>
          <a:lstStyle/>
          <a:p>
            <a:fld id="{265FC814-8CAE-44D9-AECE-C1B52634DDCB}" type="slidenum">
              <a:rPr lang="en-GB" smtClean="0"/>
              <a:t>25</a:t>
            </a:fld>
            <a:endParaRPr lang="en-GB"/>
          </a:p>
        </p:txBody>
      </p:sp>
    </p:spTree>
    <p:extLst>
      <p:ext uri="{BB962C8B-B14F-4D97-AF65-F5344CB8AC3E}">
        <p14:creationId xmlns:p14="http://schemas.microsoft.com/office/powerpoint/2010/main" val="3235384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26</a:t>
            </a:fld>
            <a:endParaRPr lang="en-GB"/>
          </a:p>
        </p:txBody>
      </p:sp>
    </p:spTree>
    <p:extLst>
      <p:ext uri="{BB962C8B-B14F-4D97-AF65-F5344CB8AC3E}">
        <p14:creationId xmlns:p14="http://schemas.microsoft.com/office/powerpoint/2010/main" val="729097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only decimal (mantissa).  7 = 111</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27</a:t>
            </a:fld>
            <a:endParaRPr lang="en-GB"/>
          </a:p>
        </p:txBody>
      </p:sp>
    </p:spTree>
    <p:extLst>
      <p:ext uri="{BB962C8B-B14F-4D97-AF65-F5344CB8AC3E}">
        <p14:creationId xmlns:p14="http://schemas.microsoft.com/office/powerpoint/2010/main" val="1564258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F26A-9787-E0F5-5522-D1984DE98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C483E-6A10-9C9B-AC83-0B26DA309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74D218-D29B-C06C-1849-D627AFB83305}"/>
              </a:ext>
            </a:extLst>
          </p:cNvPr>
          <p:cNvSpPr>
            <a:spLocks noGrp="1"/>
          </p:cNvSpPr>
          <p:nvPr>
            <p:ph type="body" idx="1"/>
          </p:nvPr>
        </p:nvSpPr>
        <p:spPr/>
        <p:txBody>
          <a:bodyPr/>
          <a:lstStyle/>
          <a:p>
            <a:r>
              <a:rPr lang="en-GB" dirty="0"/>
              <a:t>Binary</a:t>
            </a:r>
            <a:r>
              <a:rPr lang="en-GB" baseline="0" dirty="0"/>
              <a:t> values</a:t>
            </a:r>
          </a:p>
          <a:p>
            <a:r>
              <a:rPr lang="en-GB" baseline="0" dirty="0"/>
              <a:t>No integer part, only decimal (mantissa).  7 = 111</a:t>
            </a:r>
            <a:endParaRPr lang="en-GB" dirty="0"/>
          </a:p>
        </p:txBody>
      </p:sp>
      <p:sp>
        <p:nvSpPr>
          <p:cNvPr id="4" name="Slide Number Placeholder 3">
            <a:extLst>
              <a:ext uri="{FF2B5EF4-FFF2-40B4-BE49-F238E27FC236}">
                <a16:creationId xmlns:a16="http://schemas.microsoft.com/office/drawing/2014/main" id="{39BA858D-ABFA-E8F0-9B8F-B45DA05EE161}"/>
              </a:ext>
            </a:extLst>
          </p:cNvPr>
          <p:cNvSpPr>
            <a:spLocks noGrp="1"/>
          </p:cNvSpPr>
          <p:nvPr>
            <p:ph type="sldNum" sz="quarter" idx="10"/>
          </p:nvPr>
        </p:nvSpPr>
        <p:spPr/>
        <p:txBody>
          <a:bodyPr/>
          <a:lstStyle/>
          <a:p>
            <a:fld id="{265FC814-8CAE-44D9-AECE-C1B52634DDCB}" type="slidenum">
              <a:rPr lang="en-GB" smtClean="0"/>
              <a:t>28</a:t>
            </a:fld>
            <a:endParaRPr lang="en-GB"/>
          </a:p>
        </p:txBody>
      </p:sp>
    </p:spTree>
    <p:extLst>
      <p:ext uri="{BB962C8B-B14F-4D97-AF65-F5344CB8AC3E}">
        <p14:creationId xmlns:p14="http://schemas.microsoft.com/office/powerpoint/2010/main" val="3174982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 16 (includes sign bit)</a:t>
            </a:r>
          </a:p>
          <a:p>
            <a:r>
              <a:rPr lang="en-GB" dirty="0"/>
              <a:t>How many bits in the exponent? 8</a:t>
            </a:r>
          </a:p>
        </p:txBody>
      </p:sp>
      <p:sp>
        <p:nvSpPr>
          <p:cNvPr id="4" name="Slide Number Placeholder 3"/>
          <p:cNvSpPr>
            <a:spLocks noGrp="1"/>
          </p:cNvSpPr>
          <p:nvPr>
            <p:ph type="sldNum" sz="quarter" idx="10"/>
          </p:nvPr>
        </p:nvSpPr>
        <p:spPr/>
        <p:txBody>
          <a:bodyPr/>
          <a:lstStyle/>
          <a:p>
            <a:fld id="{265FC814-8CAE-44D9-AECE-C1B52634DDCB}" type="slidenum">
              <a:rPr lang="en-GB" smtClean="0"/>
              <a:t>29</a:t>
            </a:fld>
            <a:endParaRPr lang="en-GB"/>
          </a:p>
        </p:txBody>
      </p:sp>
    </p:spTree>
    <p:extLst>
      <p:ext uri="{BB962C8B-B14F-4D97-AF65-F5344CB8AC3E}">
        <p14:creationId xmlns:p14="http://schemas.microsoft.com/office/powerpoint/2010/main" val="3204679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238BA-191A-524A-6229-910EF603D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67CE5-9FF7-EBC3-52A5-294B5513D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D0312-16C2-97DF-89E1-3014BEB71B9E}"/>
              </a:ext>
            </a:extLst>
          </p:cNvPr>
          <p:cNvSpPr>
            <a:spLocks noGrp="1"/>
          </p:cNvSpPr>
          <p:nvPr>
            <p:ph type="body" idx="1"/>
          </p:nvPr>
        </p:nvSpPr>
        <p:spPr/>
        <p:txBody>
          <a:bodyPr/>
          <a:lstStyle/>
          <a:p>
            <a:r>
              <a:rPr lang="en-GB" dirty="0"/>
              <a:t>What’s the sign?</a:t>
            </a:r>
          </a:p>
          <a:p>
            <a:r>
              <a:rPr lang="en-GB" dirty="0"/>
              <a:t>How many bits in the mantissa? 16 (includes sign bit)</a:t>
            </a:r>
          </a:p>
          <a:p>
            <a:r>
              <a:rPr lang="en-GB" dirty="0"/>
              <a:t>How many bits in the exponent? 8</a:t>
            </a:r>
          </a:p>
        </p:txBody>
      </p:sp>
      <p:sp>
        <p:nvSpPr>
          <p:cNvPr id="4" name="Slide Number Placeholder 3">
            <a:extLst>
              <a:ext uri="{FF2B5EF4-FFF2-40B4-BE49-F238E27FC236}">
                <a16:creationId xmlns:a16="http://schemas.microsoft.com/office/drawing/2014/main" id="{D96A9505-583D-F288-8D3E-209208F1DAD1}"/>
              </a:ext>
            </a:extLst>
          </p:cNvPr>
          <p:cNvSpPr>
            <a:spLocks noGrp="1"/>
          </p:cNvSpPr>
          <p:nvPr>
            <p:ph type="sldNum" sz="quarter" idx="10"/>
          </p:nvPr>
        </p:nvSpPr>
        <p:spPr/>
        <p:txBody>
          <a:bodyPr/>
          <a:lstStyle/>
          <a:p>
            <a:fld id="{265FC814-8CAE-44D9-AECE-C1B52634DDCB}" type="slidenum">
              <a:rPr lang="en-GB" smtClean="0"/>
              <a:t>30</a:t>
            </a:fld>
            <a:endParaRPr lang="en-GB"/>
          </a:p>
        </p:txBody>
      </p:sp>
    </p:spTree>
    <p:extLst>
      <p:ext uri="{BB962C8B-B14F-4D97-AF65-F5344CB8AC3E}">
        <p14:creationId xmlns:p14="http://schemas.microsoft.com/office/powerpoint/2010/main" val="3508063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31</a:t>
            </a:fld>
            <a:endParaRPr lang="en-GB"/>
          </a:p>
        </p:txBody>
      </p:sp>
    </p:spTree>
    <p:extLst>
      <p:ext uri="{BB962C8B-B14F-4D97-AF65-F5344CB8AC3E}">
        <p14:creationId xmlns:p14="http://schemas.microsoft.com/office/powerpoint/2010/main" val="113348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a:t>
            </a:fld>
            <a:endParaRPr lang="en-GB"/>
          </a:p>
        </p:txBody>
      </p:sp>
    </p:spTree>
    <p:extLst>
      <p:ext uri="{BB962C8B-B14F-4D97-AF65-F5344CB8AC3E}">
        <p14:creationId xmlns:p14="http://schemas.microsoft.com/office/powerpoint/2010/main" val="3259496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8D856-286D-21E0-4F99-C30836329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786C9-DAC9-542C-B114-E8A3DD1AC2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B497C-E0F2-45FA-36F0-6EC96352188A}"/>
              </a:ext>
            </a:extLst>
          </p:cNvPr>
          <p:cNvSpPr>
            <a:spLocks noGrp="1"/>
          </p:cNvSpPr>
          <p:nvPr>
            <p:ph type="body" idx="1"/>
          </p:nvPr>
        </p:nvSpPr>
        <p:spPr/>
        <p:txBody>
          <a:bodyPr/>
          <a:lstStyle/>
          <a:p>
            <a:r>
              <a:rPr lang="en-GB" dirty="0"/>
              <a:t>Putting it all together.</a:t>
            </a:r>
          </a:p>
        </p:txBody>
      </p:sp>
      <p:sp>
        <p:nvSpPr>
          <p:cNvPr id="4" name="Slide Number Placeholder 3">
            <a:extLst>
              <a:ext uri="{FF2B5EF4-FFF2-40B4-BE49-F238E27FC236}">
                <a16:creationId xmlns:a16="http://schemas.microsoft.com/office/drawing/2014/main" id="{890194AD-D57F-6161-9A1F-8CCFEE98364A}"/>
              </a:ext>
            </a:extLst>
          </p:cNvPr>
          <p:cNvSpPr>
            <a:spLocks noGrp="1"/>
          </p:cNvSpPr>
          <p:nvPr>
            <p:ph type="sldNum" sz="quarter" idx="10"/>
          </p:nvPr>
        </p:nvSpPr>
        <p:spPr/>
        <p:txBody>
          <a:bodyPr/>
          <a:lstStyle/>
          <a:p>
            <a:fld id="{265FC814-8CAE-44D9-AECE-C1B52634DDCB}" type="slidenum">
              <a:rPr lang="en-GB" smtClean="0"/>
              <a:t>32</a:t>
            </a:fld>
            <a:endParaRPr lang="en-GB"/>
          </a:p>
        </p:txBody>
      </p:sp>
    </p:spTree>
    <p:extLst>
      <p:ext uri="{BB962C8B-B14F-4D97-AF65-F5344CB8AC3E}">
        <p14:creationId xmlns:p14="http://schemas.microsoft.com/office/powerpoint/2010/main" val="3617070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 decimal (mantissa).  -4 = -100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33</a:t>
            </a:fld>
            <a:endParaRPr lang="en-GB"/>
          </a:p>
        </p:txBody>
      </p:sp>
    </p:spTree>
    <p:extLst>
      <p:ext uri="{BB962C8B-B14F-4D97-AF65-F5344CB8AC3E}">
        <p14:creationId xmlns:p14="http://schemas.microsoft.com/office/powerpoint/2010/main" val="3652720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34</a:t>
            </a:fld>
            <a:endParaRPr lang="en-GB"/>
          </a:p>
        </p:txBody>
      </p:sp>
    </p:spTree>
    <p:extLst>
      <p:ext uri="{BB962C8B-B14F-4D97-AF65-F5344CB8AC3E}">
        <p14:creationId xmlns:p14="http://schemas.microsoft.com/office/powerpoint/2010/main" val="3632481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a:t>
            </a:r>
          </a:p>
          <a:p>
            <a:r>
              <a:rPr lang="en-GB" dirty="0"/>
              <a:t>Use two’s complement for the exponent</a:t>
            </a:r>
          </a:p>
        </p:txBody>
      </p:sp>
      <p:sp>
        <p:nvSpPr>
          <p:cNvPr id="4" name="Slide Number Placeholder 3"/>
          <p:cNvSpPr>
            <a:spLocks noGrp="1"/>
          </p:cNvSpPr>
          <p:nvPr>
            <p:ph type="sldNum" sz="quarter" idx="10"/>
          </p:nvPr>
        </p:nvSpPr>
        <p:spPr/>
        <p:txBody>
          <a:bodyPr/>
          <a:lstStyle/>
          <a:p>
            <a:fld id="{265FC814-8CAE-44D9-AECE-C1B52634DDCB}" type="slidenum">
              <a:rPr lang="en-GB" smtClean="0"/>
              <a:t>35</a:t>
            </a:fld>
            <a:endParaRPr lang="en-GB"/>
          </a:p>
        </p:txBody>
      </p:sp>
    </p:spTree>
    <p:extLst>
      <p:ext uri="{BB962C8B-B14F-4D97-AF65-F5344CB8AC3E}">
        <p14:creationId xmlns:p14="http://schemas.microsoft.com/office/powerpoint/2010/main" val="3221420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36</a:t>
            </a:fld>
            <a:endParaRPr lang="en-GB"/>
          </a:p>
        </p:txBody>
      </p:sp>
    </p:spTree>
    <p:extLst>
      <p:ext uri="{BB962C8B-B14F-4D97-AF65-F5344CB8AC3E}">
        <p14:creationId xmlns:p14="http://schemas.microsoft.com/office/powerpoint/2010/main" val="3795425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37</a:t>
            </a:fld>
            <a:endParaRPr lang="en-GB"/>
          </a:p>
        </p:txBody>
      </p:sp>
    </p:spTree>
    <p:extLst>
      <p:ext uri="{BB962C8B-B14F-4D97-AF65-F5344CB8AC3E}">
        <p14:creationId xmlns:p14="http://schemas.microsoft.com/office/powerpoint/2010/main" val="581029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38</a:t>
            </a:fld>
            <a:endParaRPr lang="en-GB"/>
          </a:p>
        </p:txBody>
      </p:sp>
    </p:spTree>
    <p:extLst>
      <p:ext uri="{BB962C8B-B14F-4D97-AF65-F5344CB8AC3E}">
        <p14:creationId xmlns:p14="http://schemas.microsoft.com/office/powerpoint/2010/main" val="4171116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39</a:t>
            </a:fld>
            <a:endParaRPr lang="en-GB"/>
          </a:p>
        </p:txBody>
      </p:sp>
    </p:spTree>
    <p:extLst>
      <p:ext uri="{BB962C8B-B14F-4D97-AF65-F5344CB8AC3E}">
        <p14:creationId xmlns:p14="http://schemas.microsoft.com/office/powerpoint/2010/main" val="2460285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40</a:t>
            </a:fld>
            <a:endParaRPr lang="en-GB"/>
          </a:p>
        </p:txBody>
      </p:sp>
    </p:spTree>
    <p:extLst>
      <p:ext uri="{BB962C8B-B14F-4D97-AF65-F5344CB8AC3E}">
        <p14:creationId xmlns:p14="http://schemas.microsoft.com/office/powerpoint/2010/main" val="867397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41</a:t>
            </a:fld>
            <a:endParaRPr lang="en-GB"/>
          </a:p>
        </p:txBody>
      </p:sp>
    </p:spTree>
    <p:extLst>
      <p:ext uri="{BB962C8B-B14F-4D97-AF65-F5344CB8AC3E}">
        <p14:creationId xmlns:p14="http://schemas.microsoft.com/office/powerpoint/2010/main" val="3835998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0101 0111 = 87, 1010 1010 = 170</a:t>
            </a:r>
          </a:p>
          <a:p>
            <a:r>
              <a:rPr lang="en-GB" dirty="0"/>
              <a:t>17 = 0001 0001,  198 = 1100 0110</a:t>
            </a:r>
          </a:p>
        </p:txBody>
      </p:sp>
      <p:sp>
        <p:nvSpPr>
          <p:cNvPr id="4" name="Slide Number Placeholder 3"/>
          <p:cNvSpPr>
            <a:spLocks noGrp="1"/>
          </p:cNvSpPr>
          <p:nvPr>
            <p:ph type="sldNum" sz="quarter" idx="10"/>
          </p:nvPr>
        </p:nvSpPr>
        <p:spPr/>
        <p:txBody>
          <a:bodyPr/>
          <a:lstStyle/>
          <a:p>
            <a:fld id="{265FC814-8CAE-44D9-AECE-C1B52634DDCB}" type="slidenum">
              <a:rPr lang="en-GB" smtClean="0"/>
              <a:t>6</a:t>
            </a:fld>
            <a:endParaRPr lang="en-GB"/>
          </a:p>
        </p:txBody>
      </p:sp>
    </p:spTree>
    <p:extLst>
      <p:ext uri="{BB962C8B-B14F-4D97-AF65-F5344CB8AC3E}">
        <p14:creationId xmlns:p14="http://schemas.microsoft.com/office/powerpoint/2010/main" val="844523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42</a:t>
            </a:fld>
            <a:endParaRPr lang="en-GB"/>
          </a:p>
        </p:txBody>
      </p:sp>
    </p:spTree>
    <p:extLst>
      <p:ext uri="{BB962C8B-B14F-4D97-AF65-F5344CB8AC3E}">
        <p14:creationId xmlns:p14="http://schemas.microsoft.com/office/powerpoint/2010/main" val="37696920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43</a:t>
            </a:fld>
            <a:endParaRPr lang="en-GB"/>
          </a:p>
        </p:txBody>
      </p:sp>
    </p:spTree>
    <p:extLst>
      <p:ext uri="{BB962C8B-B14F-4D97-AF65-F5344CB8AC3E}">
        <p14:creationId xmlns:p14="http://schemas.microsoft.com/office/powerpoint/2010/main" val="1252446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44</a:t>
            </a:fld>
            <a:endParaRPr lang="en-GB"/>
          </a:p>
        </p:txBody>
      </p:sp>
    </p:spTree>
    <p:extLst>
      <p:ext uri="{BB962C8B-B14F-4D97-AF65-F5344CB8AC3E}">
        <p14:creationId xmlns:p14="http://schemas.microsoft.com/office/powerpoint/2010/main" val="811608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fixed number of bits there can be more precision or more range, but not both.</a:t>
            </a:r>
          </a:p>
          <a:p>
            <a:r>
              <a:rPr lang="en-GB" dirty="0"/>
              <a:t>8-bit exponent gives a range of 2</a:t>
            </a:r>
            <a:r>
              <a:rPr lang="en-GB" baseline="30000" dirty="0"/>
              <a:t>127</a:t>
            </a:r>
            <a:r>
              <a:rPr lang="en-GB" baseline="0" dirty="0"/>
              <a:t> to 2</a:t>
            </a:r>
            <a:r>
              <a:rPr lang="en-GB" baseline="30000" dirty="0"/>
              <a:t>-128</a:t>
            </a:r>
          </a:p>
          <a:p>
            <a:pPr defTabSz="955182">
              <a:defRPr/>
            </a:pPr>
            <a:r>
              <a:rPr lang="en-GB" dirty="0"/>
              <a:t>4-bit exponent gives a range of 2</a:t>
            </a:r>
            <a:r>
              <a:rPr lang="en-GB" baseline="30000" dirty="0"/>
              <a:t>7</a:t>
            </a:r>
            <a:r>
              <a:rPr lang="en-GB" baseline="0" dirty="0"/>
              <a:t> to 2</a:t>
            </a:r>
            <a:r>
              <a:rPr lang="en-GB" baseline="30000" dirty="0"/>
              <a:t>-8</a:t>
            </a:r>
          </a:p>
        </p:txBody>
      </p:sp>
      <p:sp>
        <p:nvSpPr>
          <p:cNvPr id="4" name="Slide Number Placeholder 3"/>
          <p:cNvSpPr>
            <a:spLocks noGrp="1"/>
          </p:cNvSpPr>
          <p:nvPr>
            <p:ph type="sldNum" sz="quarter" idx="10"/>
          </p:nvPr>
        </p:nvSpPr>
        <p:spPr/>
        <p:txBody>
          <a:bodyPr/>
          <a:lstStyle/>
          <a:p>
            <a:fld id="{265FC814-8CAE-44D9-AECE-C1B52634DDCB}" type="slidenum">
              <a:rPr lang="en-GB" smtClean="0"/>
              <a:t>45</a:t>
            </a:fld>
            <a:endParaRPr lang="en-GB"/>
          </a:p>
        </p:txBody>
      </p:sp>
    </p:spTree>
    <p:extLst>
      <p:ext uri="{BB962C8B-B14F-4D97-AF65-F5344CB8AC3E}">
        <p14:creationId xmlns:p14="http://schemas.microsoft.com/office/powerpoint/2010/main" val="27679649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30000" dirty="0"/>
          </a:p>
        </p:txBody>
      </p:sp>
      <p:sp>
        <p:nvSpPr>
          <p:cNvPr id="4" name="Slide Number Placeholder 3"/>
          <p:cNvSpPr>
            <a:spLocks noGrp="1"/>
          </p:cNvSpPr>
          <p:nvPr>
            <p:ph type="sldNum" sz="quarter" idx="10"/>
          </p:nvPr>
        </p:nvSpPr>
        <p:spPr/>
        <p:txBody>
          <a:bodyPr/>
          <a:lstStyle/>
          <a:p>
            <a:fld id="{265FC814-8CAE-44D9-AECE-C1B52634DDCB}" type="slidenum">
              <a:rPr lang="en-GB" smtClean="0"/>
              <a:t>46</a:t>
            </a:fld>
            <a:endParaRPr lang="en-GB"/>
          </a:p>
        </p:txBody>
      </p:sp>
    </p:spTree>
    <p:extLst>
      <p:ext uri="{BB962C8B-B14F-4D97-AF65-F5344CB8AC3E}">
        <p14:creationId xmlns:p14="http://schemas.microsoft.com/office/powerpoint/2010/main" val="205423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2018 Q5</a:t>
            </a:r>
          </a:p>
          <a:p>
            <a:r>
              <a:rPr lang="en-GB" dirty="0"/>
              <a:t>https://www.w3schools.com/charsets/ref_html_utf8.asp</a:t>
            </a:r>
          </a:p>
        </p:txBody>
      </p:sp>
      <p:sp>
        <p:nvSpPr>
          <p:cNvPr id="4" name="Slide Number Placeholder 3"/>
          <p:cNvSpPr>
            <a:spLocks noGrp="1"/>
          </p:cNvSpPr>
          <p:nvPr>
            <p:ph type="sldNum" sz="quarter" idx="10"/>
          </p:nvPr>
        </p:nvSpPr>
        <p:spPr/>
        <p:txBody>
          <a:bodyPr/>
          <a:lstStyle/>
          <a:p>
            <a:fld id="{265FC814-8CAE-44D9-AECE-C1B52634DDCB}" type="slidenum">
              <a:rPr lang="en-GB" smtClean="0"/>
              <a:t>47</a:t>
            </a:fld>
            <a:endParaRPr lang="en-GB"/>
          </a:p>
        </p:txBody>
      </p:sp>
    </p:spTree>
    <p:extLst>
      <p:ext uri="{BB962C8B-B14F-4D97-AF65-F5344CB8AC3E}">
        <p14:creationId xmlns:p14="http://schemas.microsoft.com/office/powerpoint/2010/main" val="3494916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48</a:t>
            </a:fld>
            <a:endParaRPr lang="en-GB"/>
          </a:p>
        </p:txBody>
      </p:sp>
    </p:spTree>
    <p:extLst>
      <p:ext uri="{BB962C8B-B14F-4D97-AF65-F5344CB8AC3E}">
        <p14:creationId xmlns:p14="http://schemas.microsoft.com/office/powerpoint/2010/main" val="877878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Upper case:</a:t>
            </a:r>
            <a:r>
              <a:rPr lang="en-GB" baseline="0" dirty="0"/>
              <a:t> 64 + letter position</a:t>
            </a:r>
          </a:p>
          <a:p>
            <a:r>
              <a:rPr lang="en-GB" baseline="0" dirty="0"/>
              <a:t>Lower case: 96 + letter position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50</a:t>
            </a:fld>
            <a:endParaRPr lang="en-GB"/>
          </a:p>
        </p:txBody>
      </p:sp>
    </p:spTree>
    <p:extLst>
      <p:ext uri="{BB962C8B-B14F-4D97-AF65-F5344CB8AC3E}">
        <p14:creationId xmlns:p14="http://schemas.microsoft.com/office/powerpoint/2010/main" val="1149075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Unicode 1.0 – Oct 1991  </a:t>
            </a:r>
            <a:r>
              <a:rPr lang="en-GB" dirty="0">
                <a:hlinkClick r:id="rId3"/>
              </a:rPr>
              <a:t>https://www.unicode.org/charts/</a:t>
            </a:r>
            <a:endParaRPr lang="en-GB" dirty="0"/>
          </a:p>
          <a:p>
            <a:r>
              <a:rPr lang="en-GB" dirty="0"/>
              <a:t>ASCII &amp; Unicode (11:41): https://www.youtube.com/watch?v=I-pQH_krD0M</a:t>
            </a:r>
          </a:p>
          <a:p>
            <a:r>
              <a:rPr lang="en-GB" baseline="0"/>
              <a:t>Arabic </a:t>
            </a:r>
            <a:r>
              <a:rPr lang="en-GB" baseline="0" dirty="0"/>
              <a:t>letter – highlight right to left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51</a:t>
            </a:fld>
            <a:endParaRPr lang="en-GB"/>
          </a:p>
        </p:txBody>
      </p:sp>
    </p:spTree>
    <p:extLst>
      <p:ext uri="{BB962C8B-B14F-4D97-AF65-F5344CB8AC3E}">
        <p14:creationId xmlns:p14="http://schemas.microsoft.com/office/powerpoint/2010/main" val="1532450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2015 Q15(c)(ii)   2017 Q14(a)(</a:t>
            </a:r>
            <a:r>
              <a:rPr lang="en-GB" dirty="0" err="1"/>
              <a:t>i</a:t>
            </a:r>
            <a:r>
              <a:rPr lang="en-GB" dirty="0"/>
              <a:t>)   2018 Q11(d)(</a:t>
            </a:r>
            <a:r>
              <a:rPr lang="en-GB" dirty="0" err="1"/>
              <a:t>i</a:t>
            </a:r>
            <a:r>
              <a:rPr lang="en-GB" dirty="0"/>
              <a:t>)   2022 Q3</a:t>
            </a:r>
          </a:p>
        </p:txBody>
      </p:sp>
      <p:sp>
        <p:nvSpPr>
          <p:cNvPr id="4" name="Slide Number Placeholder 3"/>
          <p:cNvSpPr>
            <a:spLocks noGrp="1"/>
          </p:cNvSpPr>
          <p:nvPr>
            <p:ph type="sldNum" sz="quarter" idx="10"/>
          </p:nvPr>
        </p:nvSpPr>
        <p:spPr/>
        <p:txBody>
          <a:bodyPr/>
          <a:lstStyle/>
          <a:p>
            <a:fld id="{265FC814-8CAE-44D9-AECE-C1B52634DDCB}" type="slidenum">
              <a:rPr lang="en-GB" smtClean="0"/>
              <a:t>52</a:t>
            </a:fld>
            <a:endParaRPr lang="en-GB"/>
          </a:p>
        </p:txBody>
      </p:sp>
    </p:spTree>
    <p:extLst>
      <p:ext uri="{BB962C8B-B14F-4D97-AF65-F5344CB8AC3E}">
        <p14:creationId xmlns:p14="http://schemas.microsoft.com/office/powerpoint/2010/main" val="1555739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7</a:t>
            </a:fld>
            <a:endParaRPr lang="en-GB"/>
          </a:p>
        </p:txBody>
      </p:sp>
    </p:spTree>
    <p:extLst>
      <p:ext uri="{BB962C8B-B14F-4D97-AF65-F5344CB8AC3E}">
        <p14:creationId xmlns:p14="http://schemas.microsoft.com/office/powerpoint/2010/main" val="3001558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53</a:t>
            </a:fld>
            <a:endParaRPr lang="en-GB"/>
          </a:p>
        </p:txBody>
      </p:sp>
    </p:spTree>
    <p:extLst>
      <p:ext uri="{BB962C8B-B14F-4D97-AF65-F5344CB8AC3E}">
        <p14:creationId xmlns:p14="http://schemas.microsoft.com/office/powerpoint/2010/main" val="2150444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Pixel = </a:t>
            </a:r>
            <a:r>
              <a:rPr lang="en-GB" b="0" dirty="0"/>
              <a:t>Pi</a:t>
            </a:r>
            <a:r>
              <a:rPr lang="en-GB" dirty="0"/>
              <a:t>cture Element</a:t>
            </a:r>
          </a:p>
          <a:p>
            <a:endParaRPr lang="en-GB" dirty="0"/>
          </a:p>
          <a:p>
            <a:r>
              <a:rPr lang="en-GB" dirty="0" err="1"/>
              <a:t>Photopea</a:t>
            </a:r>
            <a:r>
              <a:rPr lang="en-GB" dirty="0"/>
              <a:t>: https://www.photopea.com/</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54</a:t>
            </a:fld>
            <a:endParaRPr lang="en-GB"/>
          </a:p>
        </p:txBody>
      </p:sp>
    </p:spTree>
    <p:extLst>
      <p:ext uri="{BB962C8B-B14F-4D97-AF65-F5344CB8AC3E}">
        <p14:creationId xmlns:p14="http://schemas.microsoft.com/office/powerpoint/2010/main" val="4278425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Colour</a:t>
            </a:r>
            <a:r>
              <a:rPr lang="en-GB" baseline="0" dirty="0"/>
              <a:t> depth: </a:t>
            </a:r>
            <a:r>
              <a:rPr lang="en-GB" dirty="0">
                <a:hlinkClick r:id="rId3"/>
              </a:rPr>
              <a:t>https://en.wikipedia.org/wiki/Color_depth</a:t>
            </a:r>
            <a:endParaRPr lang="en-GB" dirty="0"/>
          </a:p>
          <a:p>
            <a:r>
              <a:rPr lang="en-GB" dirty="0"/>
              <a:t>How many colours?</a:t>
            </a:r>
          </a:p>
        </p:txBody>
      </p:sp>
      <p:sp>
        <p:nvSpPr>
          <p:cNvPr id="4" name="Slide Number Placeholder 3"/>
          <p:cNvSpPr>
            <a:spLocks noGrp="1"/>
          </p:cNvSpPr>
          <p:nvPr>
            <p:ph type="sldNum" sz="quarter" idx="10"/>
          </p:nvPr>
        </p:nvSpPr>
        <p:spPr/>
        <p:txBody>
          <a:bodyPr/>
          <a:lstStyle/>
          <a:p>
            <a:fld id="{265FC814-8CAE-44D9-AECE-C1B52634DDCB}" type="slidenum">
              <a:rPr lang="en-GB" smtClean="0"/>
              <a:t>55</a:t>
            </a:fld>
            <a:endParaRPr lang="en-GB"/>
          </a:p>
        </p:txBody>
      </p:sp>
    </p:spTree>
    <p:extLst>
      <p:ext uri="{BB962C8B-B14F-4D97-AF65-F5344CB8AC3E}">
        <p14:creationId xmlns:p14="http://schemas.microsoft.com/office/powerpoint/2010/main" val="40745508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 </a:t>
            </a:r>
            <a:r>
              <a:rPr lang="en-GB" dirty="0">
                <a:hlinkClick r:id="rId3"/>
              </a:rPr>
              <a:t>https://www.bbc.co.uk/bitesize/guides/zsnbr82/revision/6</a:t>
            </a:r>
            <a:endParaRPr lang="en-GB" dirty="0"/>
          </a:p>
          <a:p>
            <a:r>
              <a:rPr lang="en-GB" dirty="0"/>
              <a:t>1-bit: </a:t>
            </a:r>
            <a:r>
              <a:rPr lang="en-GB" dirty="0">
                <a:hlinkClick r:id="rId4"/>
              </a:rPr>
              <a:t>https://binary-image-1-bit.esafriend1r.repl.co/</a:t>
            </a:r>
            <a:endParaRPr lang="en-GB" dirty="0"/>
          </a:p>
          <a:p>
            <a:r>
              <a:rPr lang="en-GB" dirty="0"/>
              <a:t>2-bit: </a:t>
            </a:r>
            <a:r>
              <a:rPr lang="en-GB" dirty="0">
                <a:hlinkClick r:id="rId5"/>
              </a:rPr>
              <a:t>https://binary-image-2-bits.esafriend1r.repl.co/</a:t>
            </a:r>
            <a:endParaRPr lang="en-GB" dirty="0"/>
          </a:p>
          <a:p>
            <a:r>
              <a:rPr lang="en-GB" dirty="0"/>
              <a:t>3-bit: </a:t>
            </a:r>
            <a:r>
              <a:rPr lang="en-GB" dirty="0">
                <a:hlinkClick r:id="rId6"/>
              </a:rPr>
              <a:t>https://binary-image-3-bits.esafriend1r.repl.co/</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56</a:t>
            </a:fld>
            <a:endParaRPr lang="en-GB"/>
          </a:p>
        </p:txBody>
      </p:sp>
    </p:spTree>
    <p:extLst>
      <p:ext uri="{BB962C8B-B14F-4D97-AF65-F5344CB8AC3E}">
        <p14:creationId xmlns:p14="http://schemas.microsoft.com/office/powerpoint/2010/main" val="933342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a:t>
            </a:r>
            <a:r>
              <a:rPr lang="en-GB" baseline="0" dirty="0"/>
              <a:t> </a:t>
            </a:r>
            <a:r>
              <a:rPr lang="en-GB" dirty="0">
                <a:hlinkClick r:id="rId3"/>
              </a:rPr>
              <a:t>https://www.bbc.co.uk/bitesize/guides/zsnbr82/revision/8</a:t>
            </a:r>
            <a:endParaRPr lang="en-GB" baseline="0" dirty="0"/>
          </a:p>
          <a:p>
            <a:r>
              <a:rPr lang="en-GB" baseline="0" dirty="0"/>
              <a:t>SVG: </a:t>
            </a:r>
            <a:r>
              <a:rPr lang="en-GB" dirty="0">
                <a:hlinkClick r:id="rId4"/>
              </a:rPr>
              <a:t>https://en.wikipedia.org/wiki/Scalable_Vector_Graphics</a:t>
            </a:r>
            <a:endParaRPr lang="en-GB" dirty="0"/>
          </a:p>
          <a:p>
            <a:r>
              <a:rPr lang="en-GB" dirty="0"/>
              <a:t>Example: </a:t>
            </a:r>
            <a:r>
              <a:rPr lang="en-GB" u="none" dirty="0">
                <a:solidFill>
                  <a:srgbClr val="0563C1"/>
                </a:solidFill>
                <a:hlinkClick r:id="rId5">
                  <a:extLst>
                    <a:ext uri="{A12FA001-AC4F-418D-AE19-62706E023703}">
                      <ahyp:hlinkClr xmlns:ahyp="http://schemas.microsoft.com/office/drawing/2018/hyperlinkcolor" val="tx"/>
                    </a:ext>
                  </a:extLst>
                </a:hlinkClick>
              </a:rPr>
              <a:t>https://svg-example.esafriend1r.repl.co</a:t>
            </a:r>
            <a:r>
              <a:rPr lang="en-GB" u="none" dirty="0">
                <a:solidFill>
                  <a:schemeClr val="tx1"/>
                </a:solidFill>
                <a:hlinkClick r:id="rId5">
                  <a:extLst>
                    <a:ext uri="{A12FA001-AC4F-418D-AE19-62706E023703}">
                      <ahyp:hlinkClr xmlns:ahyp="http://schemas.microsoft.com/office/drawing/2018/hyperlinkcolor" val="tx"/>
                    </a:ext>
                  </a:extLst>
                </a:hlinkClick>
              </a:rPr>
              <a:t>/</a:t>
            </a:r>
            <a:endParaRPr lang="en-GB" u="none" dirty="0">
              <a:solidFill>
                <a:schemeClr val="tx1"/>
              </a:solidFill>
            </a:endParaRPr>
          </a:p>
          <a:p>
            <a:r>
              <a:rPr lang="en-GB" dirty="0"/>
              <a:t>W3 Schools: https://www.w3schools.com/graphics/svg_intro.asp</a:t>
            </a:r>
          </a:p>
        </p:txBody>
      </p:sp>
      <p:sp>
        <p:nvSpPr>
          <p:cNvPr id="4" name="Slide Number Placeholder 3"/>
          <p:cNvSpPr>
            <a:spLocks noGrp="1"/>
          </p:cNvSpPr>
          <p:nvPr>
            <p:ph type="sldNum" sz="quarter" idx="10"/>
          </p:nvPr>
        </p:nvSpPr>
        <p:spPr/>
        <p:txBody>
          <a:bodyPr/>
          <a:lstStyle/>
          <a:p>
            <a:fld id="{265FC814-8CAE-44D9-AECE-C1B52634DDCB}" type="slidenum">
              <a:rPr lang="en-GB" smtClean="0"/>
              <a:t>57</a:t>
            </a:fld>
            <a:endParaRPr lang="en-GB"/>
          </a:p>
        </p:txBody>
      </p:sp>
    </p:spTree>
    <p:extLst>
      <p:ext uri="{BB962C8B-B14F-4D97-AF65-F5344CB8AC3E}">
        <p14:creationId xmlns:p14="http://schemas.microsoft.com/office/powerpoint/2010/main" val="1241263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58</a:t>
            </a:fld>
            <a:endParaRPr lang="en-GB"/>
          </a:p>
        </p:txBody>
      </p:sp>
    </p:spTree>
    <p:extLst>
      <p:ext uri="{BB962C8B-B14F-4D97-AF65-F5344CB8AC3E}">
        <p14:creationId xmlns:p14="http://schemas.microsoft.com/office/powerpoint/2010/main" val="26184810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59</a:t>
            </a:fld>
            <a:endParaRPr lang="en-GB"/>
          </a:p>
        </p:txBody>
      </p:sp>
    </p:spTree>
    <p:extLst>
      <p:ext uri="{BB962C8B-B14F-4D97-AF65-F5344CB8AC3E}">
        <p14:creationId xmlns:p14="http://schemas.microsoft.com/office/powerpoint/2010/main" val="1452309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2018 Q8   2019 Q3   2023 Q5(a)</a:t>
            </a:r>
          </a:p>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60</a:t>
            </a:fld>
            <a:endParaRPr lang="en-GB"/>
          </a:p>
        </p:txBody>
      </p:sp>
    </p:spTree>
    <p:extLst>
      <p:ext uri="{BB962C8B-B14F-4D97-AF65-F5344CB8AC3E}">
        <p14:creationId xmlns:p14="http://schemas.microsoft.com/office/powerpoint/2010/main" val="3420937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61</a:t>
            </a:fld>
            <a:endParaRPr lang="en-GB"/>
          </a:p>
        </p:txBody>
      </p:sp>
    </p:spTree>
    <p:extLst>
      <p:ext uri="{BB962C8B-B14F-4D97-AF65-F5344CB8AC3E}">
        <p14:creationId xmlns:p14="http://schemas.microsoft.com/office/powerpoint/2010/main" val="2296324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Input device: converts real-world information to binary data</a:t>
            </a:r>
          </a:p>
          <a:p>
            <a:r>
              <a:rPr lang="en-GB" dirty="0"/>
              <a:t>Output device: converts binary data to real-world</a:t>
            </a:r>
            <a:r>
              <a:rPr lang="en-GB" baseline="0" dirty="0"/>
              <a:t> information</a:t>
            </a:r>
          </a:p>
          <a:p>
            <a:r>
              <a:rPr lang="en-GB" baseline="0" dirty="0"/>
              <a:t>Processor / Central Processing Unit / CPU</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62</a:t>
            </a:fld>
            <a:endParaRPr lang="en-GB"/>
          </a:p>
        </p:txBody>
      </p:sp>
    </p:spTree>
    <p:extLst>
      <p:ext uri="{BB962C8B-B14F-4D97-AF65-F5344CB8AC3E}">
        <p14:creationId xmlns:p14="http://schemas.microsoft.com/office/powerpoint/2010/main" val="108773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8</a:t>
            </a:fld>
            <a:endParaRPr lang="en-GB"/>
          </a:p>
        </p:txBody>
      </p:sp>
    </p:spTree>
    <p:extLst>
      <p:ext uri="{BB962C8B-B14F-4D97-AF65-F5344CB8AC3E}">
        <p14:creationId xmlns:p14="http://schemas.microsoft.com/office/powerpoint/2010/main" val="1884451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b="1" dirty="0"/>
              <a:t>Read</a:t>
            </a:r>
          </a:p>
          <a:p>
            <a:pPr marL="238796" indent="-238796" defTabSz="955182">
              <a:buFontTx/>
              <a:buAutoNum type="arabicPeriod"/>
              <a:defRPr/>
            </a:pPr>
            <a:r>
              <a:rPr lang="en-GB" dirty="0"/>
              <a:t>CU transfers address in register to Address Bus</a:t>
            </a:r>
            <a:endParaRPr lang="en-GB" baseline="0" dirty="0"/>
          </a:p>
          <a:p>
            <a:pPr marL="238796" indent="-238796" defTabSz="955182">
              <a:buFontTx/>
              <a:buAutoNum type="arabicPeriod"/>
              <a:defRPr/>
            </a:pPr>
            <a:r>
              <a:rPr lang="en-GB" dirty="0"/>
              <a:t>CU activates Read line</a:t>
            </a:r>
            <a:endParaRPr lang="en-GB" baseline="0" dirty="0"/>
          </a:p>
          <a:p>
            <a:pPr marL="238796" indent="-238796" defTabSz="955182">
              <a:buFontTx/>
              <a:buAutoNum type="arabicPeriod"/>
              <a:defRPr/>
            </a:pPr>
            <a:r>
              <a:rPr lang="en-GB" dirty="0"/>
              <a:t>Data</a:t>
            </a:r>
            <a:r>
              <a:rPr lang="en-GB" baseline="0" dirty="0"/>
              <a:t> transferred from memory to Registers using Data Bus</a:t>
            </a:r>
          </a:p>
          <a:p>
            <a:pPr marL="238796" indent="-238796" defTabSz="955182">
              <a:buFontTx/>
              <a:buAutoNum type="arabicPeriod"/>
              <a:defRPr/>
            </a:pPr>
            <a:endParaRPr lang="en-GB" baseline="0" dirty="0"/>
          </a:p>
          <a:p>
            <a:pPr defTabSz="955182">
              <a:defRPr/>
            </a:pPr>
            <a:r>
              <a:rPr lang="en-GB" baseline="0" dirty="0"/>
              <a:t>Write (Info only): 1.  CU transfers address and data to buses  2.  CU activates Write line  3.  Data transferred to specified address in memory.</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63</a:t>
            </a:fld>
            <a:endParaRPr lang="en-GB"/>
          </a:p>
        </p:txBody>
      </p:sp>
    </p:spTree>
    <p:extLst>
      <p:ext uri="{BB962C8B-B14F-4D97-AF65-F5344CB8AC3E}">
        <p14:creationId xmlns:p14="http://schemas.microsoft.com/office/powerpoint/2010/main" val="2921237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This is the process where an instruction is retrieved from memory, decoded and then carried out.</a:t>
            </a:r>
          </a:p>
          <a:p>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known as Fetch-Decode-Execute cycle.</a:t>
            </a:r>
          </a:p>
        </p:txBody>
      </p:sp>
      <p:sp>
        <p:nvSpPr>
          <p:cNvPr id="4" name="Slide Number Placeholder 3"/>
          <p:cNvSpPr>
            <a:spLocks noGrp="1"/>
          </p:cNvSpPr>
          <p:nvPr>
            <p:ph type="sldNum" sz="quarter" idx="10"/>
          </p:nvPr>
        </p:nvSpPr>
        <p:spPr/>
        <p:txBody>
          <a:bodyPr/>
          <a:lstStyle/>
          <a:p>
            <a:fld id="{265FC814-8CAE-44D9-AECE-C1B52634DDCB}" type="slidenum">
              <a:rPr lang="en-GB" smtClean="0"/>
              <a:t>64</a:t>
            </a:fld>
            <a:endParaRPr lang="en-GB"/>
          </a:p>
        </p:txBody>
      </p:sp>
    </p:spTree>
    <p:extLst>
      <p:ext uri="{BB962C8B-B14F-4D97-AF65-F5344CB8AC3E}">
        <p14:creationId xmlns:p14="http://schemas.microsoft.com/office/powerpoint/2010/main" val="3669255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Fetch-Decode-Execute cycle.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65</a:t>
            </a:fld>
            <a:endParaRPr lang="en-GB"/>
          </a:p>
        </p:txBody>
      </p:sp>
    </p:spTree>
    <p:extLst>
      <p:ext uri="{BB962C8B-B14F-4D97-AF65-F5344CB8AC3E}">
        <p14:creationId xmlns:p14="http://schemas.microsoft.com/office/powerpoint/2010/main" val="19505963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8796" indent="-238796">
              <a:buFont typeface="+mj-lt"/>
              <a:buAutoNum type="arabicPeriod"/>
            </a:pPr>
            <a:r>
              <a:rPr lang="en-GB" sz="1200" dirty="0"/>
              <a:t>The processor sets up the address bus with the required address.</a:t>
            </a:r>
          </a:p>
          <a:p>
            <a:pPr marL="238796" indent="-238796">
              <a:buFont typeface="+mj-lt"/>
              <a:buAutoNum type="arabicPeriod"/>
            </a:pPr>
            <a:r>
              <a:rPr lang="en-GB" sz="1200" dirty="0"/>
              <a:t>The processor activates the read line on the control bus.</a:t>
            </a:r>
          </a:p>
          <a:p>
            <a:pPr marL="238796" indent="-238796">
              <a:buFont typeface="+mj-lt"/>
              <a:buAutoNum type="arabicPeriod"/>
            </a:pPr>
            <a:r>
              <a:rPr lang="en-GB" sz="1200" dirty="0"/>
              <a:t>An instruction is fetched from the memory location using the data bus and stored in the instruction register.</a:t>
            </a:r>
          </a:p>
          <a:p>
            <a:pPr marL="238796" indent="-238796">
              <a:buFont typeface="+mj-lt"/>
              <a:buAutoNum type="arabicPeriod"/>
            </a:pPr>
            <a:r>
              <a:rPr lang="en-GB" sz="1200" dirty="0"/>
              <a:t>The instruction in the instruction register is then interpreted by the decoder and carried out.</a:t>
            </a:r>
          </a:p>
          <a:p>
            <a:pPr marL="537290" indent="-537290">
              <a:buFont typeface="+mj-lt"/>
              <a:buAutoNum type="arabicPeriod"/>
            </a:pPr>
            <a:endParaRPr lang="en-GB" sz="1200" dirty="0"/>
          </a:p>
          <a:p>
            <a:r>
              <a:rPr lang="en-GB" sz="1200" dirty="0"/>
              <a:t>Program counter: holds the address of the next instruction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66</a:t>
            </a:fld>
            <a:endParaRPr lang="en-GB"/>
          </a:p>
        </p:txBody>
      </p:sp>
    </p:spTree>
    <p:extLst>
      <p:ext uri="{BB962C8B-B14F-4D97-AF65-F5344CB8AC3E}">
        <p14:creationId xmlns:p14="http://schemas.microsoft.com/office/powerpoint/2010/main" val="6461947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2018 Q9(a)(b)   2022 Spec Q11(a)(b)   2023 Q5(b)</a:t>
            </a:r>
          </a:p>
          <a:p>
            <a:r>
              <a:rPr lang="en-GB" dirty="0"/>
              <a:t>Cache:  2022 Q4</a:t>
            </a:r>
          </a:p>
        </p:txBody>
      </p:sp>
      <p:sp>
        <p:nvSpPr>
          <p:cNvPr id="4" name="Slide Number Placeholder 3"/>
          <p:cNvSpPr>
            <a:spLocks noGrp="1"/>
          </p:cNvSpPr>
          <p:nvPr>
            <p:ph type="sldNum" sz="quarter" idx="10"/>
          </p:nvPr>
        </p:nvSpPr>
        <p:spPr/>
        <p:txBody>
          <a:bodyPr/>
          <a:lstStyle/>
          <a:p>
            <a:fld id="{265FC814-8CAE-44D9-AECE-C1B52634DDCB}" type="slidenum">
              <a:rPr lang="en-GB" smtClean="0"/>
              <a:t>68</a:t>
            </a:fld>
            <a:endParaRPr lang="en-GB"/>
          </a:p>
        </p:txBody>
      </p:sp>
    </p:spTree>
    <p:extLst>
      <p:ext uri="{BB962C8B-B14F-4D97-AF65-F5344CB8AC3E}">
        <p14:creationId xmlns:p14="http://schemas.microsoft.com/office/powerpoint/2010/main" val="19957801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dual core processor is not as fast as a single processor running at twice the speed, as it is not always possible to share some tasks equally between the cores. This reduces efficiency.</a:t>
            </a:r>
          </a:p>
        </p:txBody>
      </p:sp>
      <p:sp>
        <p:nvSpPr>
          <p:cNvPr id="4" name="Slide Number Placeholder 3"/>
          <p:cNvSpPr>
            <a:spLocks noGrp="1"/>
          </p:cNvSpPr>
          <p:nvPr>
            <p:ph type="sldNum" sz="quarter" idx="10"/>
          </p:nvPr>
        </p:nvSpPr>
        <p:spPr/>
        <p:txBody>
          <a:bodyPr/>
          <a:lstStyle/>
          <a:p>
            <a:fld id="{265FC814-8CAE-44D9-AECE-C1B52634DDCB}" type="slidenum">
              <a:rPr lang="en-GB" smtClean="0"/>
              <a:t>69</a:t>
            </a:fld>
            <a:endParaRPr lang="en-GB"/>
          </a:p>
        </p:txBody>
      </p:sp>
    </p:spTree>
    <p:extLst>
      <p:ext uri="{BB962C8B-B14F-4D97-AF65-F5344CB8AC3E}">
        <p14:creationId xmlns:p14="http://schemas.microsoft.com/office/powerpoint/2010/main" val="3260662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70</a:t>
            </a:fld>
            <a:endParaRPr lang="en-GB"/>
          </a:p>
        </p:txBody>
      </p:sp>
    </p:spTree>
    <p:extLst>
      <p:ext uri="{BB962C8B-B14F-4D97-AF65-F5344CB8AC3E}">
        <p14:creationId xmlns:p14="http://schemas.microsoft.com/office/powerpoint/2010/main" val="23332963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32-bit instruction:</a:t>
            </a:r>
          </a:p>
          <a:p>
            <a:pPr marL="179097" indent="-179097">
              <a:buFont typeface="Arial" panose="020B0604020202020204" pitchFamily="34" charset="0"/>
              <a:buChar char="•"/>
            </a:pPr>
            <a:r>
              <a:rPr lang="en-GB" dirty="0"/>
              <a:t>4-bit</a:t>
            </a:r>
            <a:r>
              <a:rPr lang="en-GB" baseline="0" dirty="0"/>
              <a:t> bus: 32 / 4 = 8 operations</a:t>
            </a:r>
          </a:p>
          <a:p>
            <a:pPr marL="179097" indent="-179097">
              <a:buFont typeface="Arial" panose="020B0604020202020204" pitchFamily="34" charset="0"/>
              <a:buChar char="•"/>
            </a:pPr>
            <a:r>
              <a:rPr lang="en-GB" baseline="0" dirty="0"/>
              <a:t>16-bit bus: 32 / 16 = 2 operations</a:t>
            </a:r>
            <a:endParaRPr lang="en-GB" dirty="0"/>
          </a:p>
          <a:p>
            <a:endParaRPr lang="en-GB" dirty="0"/>
          </a:p>
          <a:p>
            <a:r>
              <a:rPr lang="en-GB" dirty="0"/>
              <a:t>Current: 64</a:t>
            </a:r>
            <a:r>
              <a:rPr lang="en-GB" baseline="0" dirty="0"/>
              <a:t>-bit data bus</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71</a:t>
            </a:fld>
            <a:endParaRPr lang="en-GB"/>
          </a:p>
        </p:txBody>
      </p:sp>
    </p:spTree>
    <p:extLst>
      <p:ext uri="{BB962C8B-B14F-4D97-AF65-F5344CB8AC3E}">
        <p14:creationId xmlns:p14="http://schemas.microsoft.com/office/powerpoint/2010/main" val="3044917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72</a:t>
            </a:fld>
            <a:endParaRPr lang="en-GB"/>
          </a:p>
        </p:txBody>
      </p:sp>
    </p:spTree>
    <p:extLst>
      <p:ext uri="{BB962C8B-B14F-4D97-AF65-F5344CB8AC3E}">
        <p14:creationId xmlns:p14="http://schemas.microsoft.com/office/powerpoint/2010/main" val="929356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2900" dirty="0"/>
              <a:t>L1: 512 KB,  L2: 8 MB,  L3: 64 MB</a:t>
            </a:r>
          </a:p>
        </p:txBody>
      </p:sp>
      <p:sp>
        <p:nvSpPr>
          <p:cNvPr id="4" name="Slide Number Placeholder 3"/>
          <p:cNvSpPr>
            <a:spLocks noGrp="1"/>
          </p:cNvSpPr>
          <p:nvPr>
            <p:ph type="sldNum" sz="quarter" idx="10"/>
          </p:nvPr>
        </p:nvSpPr>
        <p:spPr/>
        <p:txBody>
          <a:bodyPr/>
          <a:lstStyle/>
          <a:p>
            <a:fld id="{265FC814-8CAE-44D9-AECE-C1B52634DDCB}" type="slidenum">
              <a:rPr lang="en-GB" smtClean="0"/>
              <a:t>73</a:t>
            </a:fld>
            <a:endParaRPr lang="en-GB"/>
          </a:p>
        </p:txBody>
      </p:sp>
    </p:spTree>
    <p:extLst>
      <p:ext uri="{BB962C8B-B14F-4D97-AF65-F5344CB8AC3E}">
        <p14:creationId xmlns:p14="http://schemas.microsoft.com/office/powerpoint/2010/main" val="2914681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https://www.omnicalculator.com/math/twos-complement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a:t>
            </a:fld>
            <a:endParaRPr lang="en-GB"/>
          </a:p>
        </p:txBody>
      </p:sp>
    </p:spTree>
    <p:extLst>
      <p:ext uri="{BB962C8B-B14F-4D97-AF65-F5344CB8AC3E}">
        <p14:creationId xmlns:p14="http://schemas.microsoft.com/office/powerpoint/2010/main" val="11834384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2900" dirty="0"/>
          </a:p>
        </p:txBody>
      </p:sp>
      <p:sp>
        <p:nvSpPr>
          <p:cNvPr id="4" name="Slide Number Placeholder 3"/>
          <p:cNvSpPr>
            <a:spLocks noGrp="1"/>
          </p:cNvSpPr>
          <p:nvPr>
            <p:ph type="sldNum" sz="quarter" idx="10"/>
          </p:nvPr>
        </p:nvSpPr>
        <p:spPr/>
        <p:txBody>
          <a:bodyPr/>
          <a:lstStyle/>
          <a:p>
            <a:fld id="{265FC814-8CAE-44D9-AECE-C1B52634DDCB}" type="slidenum">
              <a:rPr lang="en-GB" smtClean="0"/>
              <a:t>74</a:t>
            </a:fld>
            <a:endParaRPr lang="en-GB"/>
          </a:p>
        </p:txBody>
      </p:sp>
    </p:spTree>
    <p:extLst>
      <p:ext uri="{BB962C8B-B14F-4D97-AF65-F5344CB8AC3E}">
        <p14:creationId xmlns:p14="http://schemas.microsoft.com/office/powerpoint/2010/main" val="25762042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Clock used to synchronise the operations in the CPU.</a:t>
            </a:r>
          </a:p>
        </p:txBody>
      </p:sp>
      <p:sp>
        <p:nvSpPr>
          <p:cNvPr id="4" name="Slide Number Placeholder 3"/>
          <p:cNvSpPr>
            <a:spLocks noGrp="1"/>
          </p:cNvSpPr>
          <p:nvPr>
            <p:ph type="sldNum" sz="quarter" idx="10"/>
          </p:nvPr>
        </p:nvSpPr>
        <p:spPr/>
        <p:txBody>
          <a:bodyPr/>
          <a:lstStyle/>
          <a:p>
            <a:fld id="{265FC814-8CAE-44D9-AECE-C1B52634DDCB}" type="slidenum">
              <a:rPr lang="en-GB" smtClean="0"/>
              <a:t>75</a:t>
            </a:fld>
            <a:endParaRPr lang="en-GB"/>
          </a:p>
        </p:txBody>
      </p:sp>
    </p:spTree>
    <p:extLst>
      <p:ext uri="{BB962C8B-B14F-4D97-AF65-F5344CB8AC3E}">
        <p14:creationId xmlns:p14="http://schemas.microsoft.com/office/powerpoint/2010/main" val="1177100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76</a:t>
            </a:fld>
            <a:endParaRPr lang="en-GB"/>
          </a:p>
        </p:txBody>
      </p:sp>
    </p:spTree>
    <p:extLst>
      <p:ext uri="{BB962C8B-B14F-4D97-AF65-F5344CB8AC3E}">
        <p14:creationId xmlns:p14="http://schemas.microsoft.com/office/powerpoint/2010/main" val="19010138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https://www.intel.co.uk/content/www/uk/en/products/sku/232167/intel-core-i913900ks-processor-36m-cache-up-to-6-00-ghz/specifications.html (Mar 2023)</a:t>
            </a:r>
          </a:p>
          <a:p>
            <a:endParaRPr lang="en-GB" dirty="0"/>
          </a:p>
          <a:p>
            <a:r>
              <a:rPr lang="en-GB" dirty="0"/>
              <a:t>128 GB = 1110111001101011001010000000000000000000 bits (40 bits)</a:t>
            </a:r>
          </a:p>
        </p:txBody>
      </p:sp>
      <p:sp>
        <p:nvSpPr>
          <p:cNvPr id="4" name="Slide Number Placeholder 3"/>
          <p:cNvSpPr>
            <a:spLocks noGrp="1"/>
          </p:cNvSpPr>
          <p:nvPr>
            <p:ph type="sldNum" sz="quarter" idx="10"/>
          </p:nvPr>
        </p:nvSpPr>
        <p:spPr/>
        <p:txBody>
          <a:bodyPr/>
          <a:lstStyle/>
          <a:p>
            <a:fld id="{265FC814-8CAE-44D9-AECE-C1B52634DDCB}" type="slidenum">
              <a:rPr lang="en-GB" smtClean="0"/>
              <a:t>77</a:t>
            </a:fld>
            <a:endParaRPr lang="en-GB"/>
          </a:p>
        </p:txBody>
      </p:sp>
    </p:spTree>
    <p:extLst>
      <p:ext uri="{BB962C8B-B14F-4D97-AF65-F5344CB8AC3E}">
        <p14:creationId xmlns:p14="http://schemas.microsoft.com/office/powerpoint/2010/main" val="2351362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Heating:  2019 Q16(e)</a:t>
            </a:r>
          </a:p>
          <a:p>
            <a:r>
              <a:rPr lang="en-GB" dirty="0"/>
              <a:t>Car:  2021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78</a:t>
            </a:fld>
            <a:endParaRPr lang="en-GB"/>
          </a:p>
        </p:txBody>
      </p:sp>
    </p:spTree>
    <p:extLst>
      <p:ext uri="{BB962C8B-B14F-4D97-AF65-F5344CB8AC3E}">
        <p14:creationId xmlns:p14="http://schemas.microsoft.com/office/powerpoint/2010/main" val="135859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Automating / removing humans from the decisions.</a:t>
            </a:r>
          </a:p>
        </p:txBody>
      </p:sp>
      <p:sp>
        <p:nvSpPr>
          <p:cNvPr id="4" name="Slide Number Placeholder 3"/>
          <p:cNvSpPr>
            <a:spLocks noGrp="1"/>
          </p:cNvSpPr>
          <p:nvPr>
            <p:ph type="sldNum" sz="quarter" idx="10"/>
          </p:nvPr>
        </p:nvSpPr>
        <p:spPr/>
        <p:txBody>
          <a:bodyPr/>
          <a:lstStyle/>
          <a:p>
            <a:fld id="{265FC814-8CAE-44D9-AECE-C1B52634DDCB}" type="slidenum">
              <a:rPr lang="en-GB" smtClean="0"/>
              <a:t>79</a:t>
            </a:fld>
            <a:endParaRPr lang="en-GB"/>
          </a:p>
        </p:txBody>
      </p:sp>
    </p:spTree>
    <p:extLst>
      <p:ext uri="{BB962C8B-B14F-4D97-AF65-F5344CB8AC3E}">
        <p14:creationId xmlns:p14="http://schemas.microsoft.com/office/powerpoint/2010/main" val="17939195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One from:</a:t>
            </a:r>
          </a:p>
          <a:p>
            <a:pPr marL="179097" indent="-179097">
              <a:buFont typeface="Arial" panose="020B0604020202020204" pitchFamily="34" charset="0"/>
              <a:buChar char="•"/>
            </a:pPr>
            <a:r>
              <a:rPr lang="en-GB" sz="1300" dirty="0"/>
              <a:t>change heating based on patterns recognised in stored past usage data recognise trends in use of certain areas of the building at certain times and turn those zones up or down accordingly.</a:t>
            </a:r>
          </a:p>
          <a:p>
            <a:pPr marL="179097" indent="-179097">
              <a:buFont typeface="Arial" panose="020B0604020202020204" pitchFamily="34" charset="0"/>
              <a:buChar char="•"/>
            </a:pPr>
            <a:r>
              <a:rPr lang="en-GB" sz="1300" dirty="0"/>
              <a:t>automatically check outside weather and change heating accordingly.</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82</a:t>
            </a:fld>
            <a:endParaRPr lang="en-GB"/>
          </a:p>
        </p:txBody>
      </p:sp>
    </p:spTree>
    <p:extLst>
      <p:ext uri="{BB962C8B-B14F-4D97-AF65-F5344CB8AC3E}">
        <p14:creationId xmlns:p14="http://schemas.microsoft.com/office/powerpoint/2010/main" val="37006085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Flow of traffic</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83</a:t>
            </a:fld>
            <a:endParaRPr lang="en-GB"/>
          </a:p>
        </p:txBody>
      </p:sp>
    </p:spTree>
    <p:extLst>
      <p:ext uri="{BB962C8B-B14F-4D97-AF65-F5344CB8AC3E}">
        <p14:creationId xmlns:p14="http://schemas.microsoft.com/office/powerpoint/2010/main" val="25927143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Smart motorways</a:t>
            </a:r>
          </a:p>
          <a:p>
            <a:r>
              <a:rPr lang="en-GB" dirty="0"/>
              <a:t>Autonomous cars (Tesla)</a:t>
            </a:r>
          </a:p>
          <a:p>
            <a:r>
              <a:rPr lang="en-GB" dirty="0">
                <a:hlinkClick r:id="rId3"/>
              </a:rPr>
              <a:t>https://madewithmonsterlove.itch.io/error-prone</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84</a:t>
            </a:fld>
            <a:endParaRPr lang="en-GB"/>
          </a:p>
        </p:txBody>
      </p:sp>
    </p:spTree>
    <p:extLst>
      <p:ext uri="{BB962C8B-B14F-4D97-AF65-F5344CB8AC3E}">
        <p14:creationId xmlns:p14="http://schemas.microsoft.com/office/powerpoint/2010/main" val="9734232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Any one of:</a:t>
            </a:r>
          </a:p>
          <a:p>
            <a:pPr marL="179097" indent="-179097">
              <a:buFont typeface="Arial" panose="020B0604020202020204" pitchFamily="34" charset="0"/>
              <a:buChar char="•"/>
            </a:pPr>
            <a:r>
              <a:rPr lang="en-US" sz="1300" dirty="0"/>
              <a:t>The system makes a decision based on input from sensors. </a:t>
            </a:r>
          </a:p>
          <a:p>
            <a:pPr marL="179097" indent="-179097">
              <a:buFont typeface="Arial" panose="020B0604020202020204" pitchFamily="34" charset="0"/>
              <a:buChar char="•"/>
            </a:pPr>
            <a:r>
              <a:rPr lang="en-US" sz="1300" dirty="0"/>
              <a:t>The system learns from previous experience.</a:t>
            </a:r>
          </a:p>
        </p:txBody>
      </p:sp>
      <p:sp>
        <p:nvSpPr>
          <p:cNvPr id="4" name="Slide Number Placeholder 3"/>
          <p:cNvSpPr>
            <a:spLocks noGrp="1"/>
          </p:cNvSpPr>
          <p:nvPr>
            <p:ph type="sldNum" sz="quarter" idx="10"/>
          </p:nvPr>
        </p:nvSpPr>
        <p:spPr/>
        <p:txBody>
          <a:bodyPr/>
          <a:lstStyle/>
          <a:p>
            <a:fld id="{265FC814-8CAE-44D9-AECE-C1B52634DDCB}" type="slidenum">
              <a:rPr lang="en-GB" smtClean="0"/>
              <a:t>86</a:t>
            </a:fld>
            <a:endParaRPr lang="en-GB"/>
          </a:p>
        </p:txBody>
      </p:sp>
    </p:spTree>
    <p:extLst>
      <p:ext uri="{BB962C8B-B14F-4D97-AF65-F5344CB8AC3E}">
        <p14:creationId xmlns:p14="http://schemas.microsoft.com/office/powerpoint/2010/main" val="1051532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10</a:t>
            </a:fld>
            <a:endParaRPr lang="en-GB"/>
          </a:p>
        </p:txBody>
      </p:sp>
    </p:spTree>
    <p:extLst>
      <p:ext uri="{BB962C8B-B14F-4D97-AF65-F5344CB8AC3E}">
        <p14:creationId xmlns:p14="http://schemas.microsoft.com/office/powerpoint/2010/main" val="8839288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Control of vehicle systems</a:t>
            </a:r>
          </a:p>
        </p:txBody>
      </p:sp>
      <p:sp>
        <p:nvSpPr>
          <p:cNvPr id="4" name="Slide Number Placeholder 3"/>
          <p:cNvSpPr>
            <a:spLocks noGrp="1"/>
          </p:cNvSpPr>
          <p:nvPr>
            <p:ph type="sldNum" sz="quarter" idx="10"/>
          </p:nvPr>
        </p:nvSpPr>
        <p:spPr/>
        <p:txBody>
          <a:bodyPr/>
          <a:lstStyle/>
          <a:p>
            <a:fld id="{265FC814-8CAE-44D9-AECE-C1B52634DDCB}" type="slidenum">
              <a:rPr lang="en-GB" smtClean="0"/>
              <a:t>87</a:t>
            </a:fld>
            <a:endParaRPr lang="en-GB"/>
          </a:p>
        </p:txBody>
      </p:sp>
    </p:spTree>
    <p:extLst>
      <p:ext uri="{BB962C8B-B14F-4D97-AF65-F5344CB8AC3E}">
        <p14:creationId xmlns:p14="http://schemas.microsoft.com/office/powerpoint/2010/main" val="13399873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Q6</a:t>
            </a:r>
          </a:p>
          <a:p>
            <a:r>
              <a:rPr lang="en-GB" dirty="0"/>
              <a:t>https://www.legislation.gov.uk/ukpga/1990/18/contents</a:t>
            </a:r>
          </a:p>
          <a:p>
            <a:r>
              <a:rPr lang="en-GB" dirty="0"/>
              <a:t>https://www.nationalcrimeagency.gov.uk/cyber-choices</a:t>
            </a:r>
          </a:p>
        </p:txBody>
      </p:sp>
      <p:sp>
        <p:nvSpPr>
          <p:cNvPr id="4" name="Slide Number Placeholder 3"/>
          <p:cNvSpPr>
            <a:spLocks noGrp="1"/>
          </p:cNvSpPr>
          <p:nvPr>
            <p:ph type="sldNum" sz="quarter" idx="10"/>
          </p:nvPr>
        </p:nvSpPr>
        <p:spPr/>
        <p:txBody>
          <a:bodyPr/>
          <a:lstStyle/>
          <a:p>
            <a:fld id="{265FC814-8CAE-44D9-AECE-C1B52634DDCB}" type="slidenum">
              <a:rPr lang="en-GB" smtClean="0"/>
              <a:t>89</a:t>
            </a:fld>
            <a:endParaRPr lang="en-GB"/>
          </a:p>
        </p:txBody>
      </p:sp>
    </p:spTree>
    <p:extLst>
      <p:ext uri="{BB962C8B-B14F-4D97-AF65-F5344CB8AC3E}">
        <p14:creationId xmlns:p14="http://schemas.microsoft.com/office/powerpoint/2010/main" val="7978466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CMA 1990 as enacted, not revised.</a:t>
            </a:r>
          </a:p>
          <a:p>
            <a:r>
              <a:rPr lang="en-GB" dirty="0"/>
              <a:t>https://www.youtube.com/embed/ws4CrncWEwE?start=0&amp;end=395</a:t>
            </a:r>
          </a:p>
        </p:txBody>
      </p:sp>
      <p:sp>
        <p:nvSpPr>
          <p:cNvPr id="4" name="Slide Number Placeholder 3"/>
          <p:cNvSpPr>
            <a:spLocks noGrp="1"/>
          </p:cNvSpPr>
          <p:nvPr>
            <p:ph type="sldNum" sz="quarter" idx="10"/>
          </p:nvPr>
        </p:nvSpPr>
        <p:spPr/>
        <p:txBody>
          <a:bodyPr/>
          <a:lstStyle/>
          <a:p>
            <a:fld id="{265FC814-8CAE-44D9-AECE-C1B52634DDCB}" type="slidenum">
              <a:rPr lang="en-GB" smtClean="0"/>
              <a:t>90</a:t>
            </a:fld>
            <a:endParaRPr lang="en-GB"/>
          </a:p>
        </p:txBody>
      </p:sp>
    </p:spTree>
    <p:extLst>
      <p:ext uri="{BB962C8B-B14F-4D97-AF65-F5344CB8AC3E}">
        <p14:creationId xmlns:p14="http://schemas.microsoft.com/office/powerpoint/2010/main" val="24064752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91</a:t>
            </a:fld>
            <a:endParaRPr lang="en-GB"/>
          </a:p>
        </p:txBody>
      </p:sp>
    </p:spTree>
    <p:extLst>
      <p:ext uri="{BB962C8B-B14F-4D97-AF65-F5344CB8AC3E}">
        <p14:creationId xmlns:p14="http://schemas.microsoft.com/office/powerpoint/2010/main" val="33841017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a:t>
            </a:r>
            <a:r>
              <a:rPr lang="en-GB" b="0" i="0">
                <a:solidFill>
                  <a:srgbClr val="000000"/>
                </a:solidFill>
                <a:effectLst/>
                <a:latin typeface="arial" panose="020B0604020202020204" pitchFamily="34" charset="0"/>
              </a:rPr>
              <a:t>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92</a:t>
            </a:fld>
            <a:endParaRPr lang="en-GB"/>
          </a:p>
        </p:txBody>
      </p:sp>
    </p:spTree>
    <p:extLst>
      <p:ext uri="{BB962C8B-B14F-4D97-AF65-F5344CB8AC3E}">
        <p14:creationId xmlns:p14="http://schemas.microsoft.com/office/powerpoint/2010/main" val="27582578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93</a:t>
            </a:fld>
            <a:endParaRPr lang="en-GB"/>
          </a:p>
        </p:txBody>
      </p:sp>
    </p:spTree>
    <p:extLst>
      <p:ext uri="{BB962C8B-B14F-4D97-AF65-F5344CB8AC3E}">
        <p14:creationId xmlns:p14="http://schemas.microsoft.com/office/powerpoint/2010/main" val="40146119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94</a:t>
            </a:fld>
            <a:endParaRPr lang="en-GB"/>
          </a:p>
        </p:txBody>
      </p:sp>
    </p:spTree>
    <p:extLst>
      <p:ext uri="{BB962C8B-B14F-4D97-AF65-F5344CB8AC3E}">
        <p14:creationId xmlns:p14="http://schemas.microsoft.com/office/powerpoint/2010/main" val="21237821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95</a:t>
            </a:fld>
            <a:endParaRPr lang="en-GB"/>
          </a:p>
        </p:txBody>
      </p:sp>
    </p:spTree>
    <p:extLst>
      <p:ext uri="{BB962C8B-B14F-4D97-AF65-F5344CB8AC3E}">
        <p14:creationId xmlns:p14="http://schemas.microsoft.com/office/powerpoint/2010/main" val="35538870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96</a:t>
            </a:fld>
            <a:endParaRPr lang="en-GB"/>
          </a:p>
        </p:txBody>
      </p:sp>
    </p:spTree>
    <p:extLst>
      <p:ext uri="{BB962C8B-B14F-4D97-AF65-F5344CB8AC3E}">
        <p14:creationId xmlns:p14="http://schemas.microsoft.com/office/powerpoint/2010/main" val="28849315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Cookies: 2017 Q5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DoS: 2019 Q18(d)   2022 Spec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98</a:t>
            </a:fld>
            <a:endParaRPr lang="en-GB"/>
          </a:p>
        </p:txBody>
      </p:sp>
    </p:spTree>
    <p:extLst>
      <p:ext uri="{BB962C8B-B14F-4D97-AF65-F5344CB8AC3E}">
        <p14:creationId xmlns:p14="http://schemas.microsoft.com/office/powerpoint/2010/main" val="313087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11</a:t>
            </a:fld>
            <a:endParaRPr lang="en-GB"/>
          </a:p>
        </p:txBody>
      </p:sp>
    </p:spTree>
    <p:extLst>
      <p:ext uri="{BB962C8B-B14F-4D97-AF65-F5344CB8AC3E}">
        <p14:creationId xmlns:p14="http://schemas.microsoft.com/office/powerpoint/2010/main" val="14318378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b="0" dirty="0"/>
          </a:p>
        </p:txBody>
      </p:sp>
      <p:sp>
        <p:nvSpPr>
          <p:cNvPr id="4" name="Slide Number Placeholder 3"/>
          <p:cNvSpPr>
            <a:spLocks noGrp="1"/>
          </p:cNvSpPr>
          <p:nvPr>
            <p:ph type="sldNum" sz="quarter" idx="10"/>
          </p:nvPr>
        </p:nvSpPr>
        <p:spPr/>
        <p:txBody>
          <a:bodyPr/>
          <a:lstStyle/>
          <a:p>
            <a:fld id="{265FC814-8CAE-44D9-AECE-C1B52634DDCB}" type="slidenum">
              <a:rPr lang="en-GB" smtClean="0"/>
              <a:t>99</a:t>
            </a:fld>
            <a:endParaRPr lang="en-GB"/>
          </a:p>
        </p:txBody>
      </p:sp>
    </p:spTree>
    <p:extLst>
      <p:ext uri="{BB962C8B-B14F-4D97-AF65-F5344CB8AC3E}">
        <p14:creationId xmlns:p14="http://schemas.microsoft.com/office/powerpoint/2010/main" val="983069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YouTybe</a:t>
            </a:r>
            <a:r>
              <a:rPr lang="en-GB" dirty="0"/>
              <a:t> (6:50): https://www.youtube.com/watch?v=QWw7Wd2gUJk</a:t>
            </a:r>
          </a:p>
          <a:p>
            <a:r>
              <a:rPr lang="en-GB" dirty="0"/>
              <a:t>YouTube (5:07):</a:t>
            </a:r>
            <a:r>
              <a:rPr lang="en-GB" baseline="0" dirty="0"/>
              <a:t> </a:t>
            </a:r>
            <a:r>
              <a:rPr lang="en-GB" dirty="0">
                <a:hlinkClick r:id="rId3"/>
              </a:rPr>
              <a:t>https://www.youtube.com/watch?v=rdVPflECed8</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100</a:t>
            </a:fld>
            <a:endParaRPr lang="en-GB"/>
          </a:p>
        </p:txBody>
      </p:sp>
    </p:spTree>
    <p:extLst>
      <p:ext uri="{BB962C8B-B14F-4D97-AF65-F5344CB8AC3E}">
        <p14:creationId xmlns:p14="http://schemas.microsoft.com/office/powerpoint/2010/main" val="18885261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101</a:t>
            </a:fld>
            <a:endParaRPr lang="en-GB"/>
          </a:p>
        </p:txBody>
      </p:sp>
    </p:spTree>
    <p:extLst>
      <p:ext uri="{BB962C8B-B14F-4D97-AF65-F5344CB8AC3E}">
        <p14:creationId xmlns:p14="http://schemas.microsoft.com/office/powerpoint/2010/main" val="25190270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YouTube (7:30): https://www.youtube.com/embed/YcH7qx6HTII</a:t>
            </a:r>
          </a:p>
          <a:p>
            <a:r>
              <a:rPr lang="en-GB" dirty="0"/>
              <a:t>Cloudflare -</a:t>
            </a:r>
            <a:r>
              <a:rPr lang="en-GB" baseline="0" dirty="0"/>
              <a:t> </a:t>
            </a:r>
            <a:r>
              <a:rPr lang="en-GB" dirty="0"/>
              <a:t>DoS: </a:t>
            </a:r>
            <a:r>
              <a:rPr lang="en-GB" dirty="0">
                <a:hlinkClick r:id="rId3"/>
              </a:rPr>
              <a:t>https://www.cloudflare.com/learning/ddos/glossary/denial-of-service/</a:t>
            </a:r>
            <a:endParaRPr lang="en-GB" dirty="0">
              <a:hlinkClick r:id="rId4"/>
            </a:endParaRPr>
          </a:p>
          <a:p>
            <a:pPr defTabSz="955182">
              <a:defRPr/>
            </a:pPr>
            <a:r>
              <a:rPr lang="en-GB" dirty="0"/>
              <a:t>Map: https://threatmap.checkpoint.com/</a:t>
            </a:r>
          </a:p>
          <a:p>
            <a:pPr defTabSz="955182">
              <a:defRPr/>
            </a:pPr>
            <a:r>
              <a:rPr lang="en-GB" dirty="0"/>
              <a:t>Map: https://livethreatmap.radware.com/</a:t>
            </a:r>
          </a:p>
          <a:p>
            <a:pPr defTabSz="955182">
              <a:defRPr/>
            </a:pPr>
            <a:endParaRPr lang="en-GB" dirty="0"/>
          </a:p>
          <a:p>
            <a:pPr defTabSz="955182">
              <a:defRPr/>
            </a:pPr>
            <a:r>
              <a:rPr lang="en-GB" dirty="0"/>
              <a:t>Sent</a:t>
            </a:r>
            <a:r>
              <a:rPr lang="en-GB" baseline="0" dirty="0"/>
              <a:t> to all: </a:t>
            </a:r>
            <a:r>
              <a:rPr lang="en-GB" dirty="0">
                <a:hlinkClick r:id="rId5"/>
              </a:rPr>
              <a:t>https://www.bbc.co.uk/news/technology-37979456</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102</a:t>
            </a:fld>
            <a:endParaRPr lang="en-GB"/>
          </a:p>
        </p:txBody>
      </p:sp>
    </p:spTree>
    <p:extLst>
      <p:ext uri="{BB962C8B-B14F-4D97-AF65-F5344CB8AC3E}">
        <p14:creationId xmlns:p14="http://schemas.microsoft.com/office/powerpoint/2010/main" val="26927370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103</a:t>
            </a:fld>
            <a:endParaRPr lang="en-GB"/>
          </a:p>
        </p:txBody>
      </p:sp>
    </p:spTree>
    <p:extLst>
      <p:ext uri="{BB962C8B-B14F-4D97-AF65-F5344CB8AC3E}">
        <p14:creationId xmlns:p14="http://schemas.microsoft.com/office/powerpoint/2010/main" val="14291265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104</a:t>
            </a:fld>
            <a:endParaRPr lang="en-GB"/>
          </a:p>
        </p:txBody>
      </p:sp>
    </p:spTree>
    <p:extLst>
      <p:ext uri="{BB962C8B-B14F-4D97-AF65-F5344CB8AC3E}">
        <p14:creationId xmlns:p14="http://schemas.microsoft.com/office/powerpoint/2010/main" val="26581968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Keys: 2018 Q2   2019 Q13(e)   2023 Q4</a:t>
            </a:r>
          </a:p>
          <a:p>
            <a:r>
              <a:rPr lang="en-GB" dirty="0"/>
              <a:t>Certificates: 2016 Q11(e) </a:t>
            </a:r>
          </a:p>
          <a:p>
            <a:r>
              <a:rPr lang="en-GB" dirty="0"/>
              <a:t>Signatures: 2016 Q11(e)   2021 Q5</a:t>
            </a:r>
          </a:p>
        </p:txBody>
      </p:sp>
      <p:sp>
        <p:nvSpPr>
          <p:cNvPr id="4" name="Slide Number Placeholder 3"/>
          <p:cNvSpPr>
            <a:spLocks noGrp="1"/>
          </p:cNvSpPr>
          <p:nvPr>
            <p:ph type="sldNum" sz="quarter" idx="10"/>
          </p:nvPr>
        </p:nvSpPr>
        <p:spPr/>
        <p:txBody>
          <a:bodyPr/>
          <a:lstStyle/>
          <a:p>
            <a:fld id="{265FC814-8CAE-44D9-AECE-C1B52634DDCB}" type="slidenum">
              <a:rPr lang="en-GB" smtClean="0"/>
              <a:t>105</a:t>
            </a:fld>
            <a:endParaRPr lang="en-GB"/>
          </a:p>
        </p:txBody>
      </p:sp>
    </p:spTree>
    <p:extLst>
      <p:ext uri="{BB962C8B-B14F-4D97-AF65-F5344CB8AC3E}">
        <p14:creationId xmlns:p14="http://schemas.microsoft.com/office/powerpoint/2010/main" val="35181646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Asymmetric Key Cryptography (8:45): https://www.youtube.com/watch?v=mjWTU-hRmyg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RSA max size ~120 bytes (not a big message) - Encrypt with AES and encrypt key with RSA</a:t>
            </a:r>
          </a:p>
        </p:txBody>
      </p:sp>
      <p:sp>
        <p:nvSpPr>
          <p:cNvPr id="4" name="Slide Number Placeholder 3"/>
          <p:cNvSpPr>
            <a:spLocks noGrp="1"/>
          </p:cNvSpPr>
          <p:nvPr>
            <p:ph type="sldNum" sz="quarter" idx="10"/>
          </p:nvPr>
        </p:nvSpPr>
        <p:spPr/>
        <p:txBody>
          <a:bodyPr/>
          <a:lstStyle/>
          <a:p>
            <a:fld id="{265FC814-8CAE-44D9-AECE-C1B52634DDCB}" type="slidenum">
              <a:rPr lang="en-GB" smtClean="0"/>
              <a:t>106</a:t>
            </a:fld>
            <a:endParaRPr lang="en-GB"/>
          </a:p>
        </p:txBody>
      </p:sp>
    </p:spTree>
    <p:extLst>
      <p:ext uri="{BB962C8B-B14F-4D97-AF65-F5344CB8AC3E}">
        <p14:creationId xmlns:p14="http://schemas.microsoft.com/office/powerpoint/2010/main" val="31554749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108</a:t>
            </a:fld>
            <a:endParaRPr lang="en-GB"/>
          </a:p>
        </p:txBody>
      </p:sp>
    </p:spTree>
    <p:extLst>
      <p:ext uri="{BB962C8B-B14F-4D97-AF65-F5344CB8AC3E}">
        <p14:creationId xmlns:p14="http://schemas.microsoft.com/office/powerpoint/2010/main" val="24571308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F0F0F"/>
                </a:solidFill>
                <a:effectLst/>
                <a:latin typeface="Roboto"/>
              </a:rPr>
              <a:t>Symmetric and Asymmetric Encryption (6:06): </a:t>
            </a:r>
            <a:r>
              <a:rPr lang="en-GB" dirty="0"/>
              <a:t>https://www.youtube.com/watch?v=pArLLJmgX10</a:t>
            </a:r>
          </a:p>
        </p:txBody>
      </p:sp>
      <p:sp>
        <p:nvSpPr>
          <p:cNvPr id="4" name="Slide Number Placeholder 3"/>
          <p:cNvSpPr>
            <a:spLocks noGrp="1"/>
          </p:cNvSpPr>
          <p:nvPr>
            <p:ph type="sldNum" sz="quarter" idx="5"/>
          </p:nvPr>
        </p:nvSpPr>
        <p:spPr/>
        <p:txBody>
          <a:bodyPr/>
          <a:lstStyle/>
          <a:p>
            <a:fld id="{265FC814-8CAE-44D9-AECE-C1B52634DDCB}" type="slidenum">
              <a:rPr lang="en-GB" smtClean="0"/>
              <a:t>109</a:t>
            </a:fld>
            <a:endParaRPr lang="en-GB"/>
          </a:p>
        </p:txBody>
      </p:sp>
    </p:spTree>
    <p:extLst>
      <p:ext uri="{BB962C8B-B14F-4D97-AF65-F5344CB8AC3E}">
        <p14:creationId xmlns:p14="http://schemas.microsoft.com/office/powerpoint/2010/main" val="291043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411289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831057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58263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01931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A9D252-8CCD-413A-8985-BD7069A7B88F}" type="datetimeFigureOut">
              <a:rPr lang="en-GB" smtClean="0"/>
              <a:t>15/03/2025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59681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A9D252-8CCD-413A-8985-BD7069A7B88F}" type="datetimeFigureOut">
              <a:rPr lang="en-GB" smtClean="0"/>
              <a:t>15/03/2025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50521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A9D252-8CCD-413A-8985-BD7069A7B88F}" type="datetimeFigureOut">
              <a:rPr lang="en-GB" smtClean="0"/>
              <a:t>15/03/2025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96868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A9D252-8CCD-413A-8985-BD7069A7B88F}" type="datetimeFigureOut">
              <a:rPr lang="en-GB" smtClean="0"/>
              <a:t>15/03/2025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18910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9D252-8CCD-413A-8985-BD7069A7B88F}" type="datetimeFigureOut">
              <a:rPr lang="en-GB" smtClean="0"/>
              <a:t>15/03/2025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067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15/03/2025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7348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15/03/2025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422269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DD7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9D252-8CCD-413A-8985-BD7069A7B88F}" type="datetimeFigureOut">
              <a:rPr lang="en-GB" smtClean="0"/>
              <a:t>15/03/2025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9D830-E4D4-477F-A6A7-60AC2BA589D9}" type="slidenum">
              <a:rPr lang="en-GB" smtClean="0"/>
              <a:t>‹#›</a:t>
            </a:fld>
            <a:endParaRPr lang="en-GB"/>
          </a:p>
        </p:txBody>
      </p:sp>
    </p:spTree>
    <p:extLst>
      <p:ext uri="{BB962C8B-B14F-4D97-AF65-F5344CB8AC3E}">
        <p14:creationId xmlns:p14="http://schemas.microsoft.com/office/powerpoint/2010/main" val="852437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youtube.com/embed/rdVPflECed8"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embed/YcH7qx6HTII"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www.youtube.com/embed/mjWTU-hRmyg"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youtube.com/embed/stsWa9A3sOM"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embed/ws4CrncWEwE?start=0&amp;end=395"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Higher Computing Science</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23990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the use of binary to represent positive and negative integers using two’s complement, including the range of numbers that can be represented using a fixed number of bits.</a:t>
            </a:r>
          </a:p>
          <a:p>
            <a:r>
              <a:rPr lang="en-GB" dirty="0"/>
              <a:t>Conversion of two’s complement numbers from binary to denary and vice versa.</a:t>
            </a:r>
            <a:endParaRPr lang="en-GB" b="1" dirty="0"/>
          </a:p>
        </p:txBody>
      </p:sp>
    </p:spTree>
    <p:extLst>
      <p:ext uri="{BB962C8B-B14F-4D97-AF65-F5344CB8AC3E}">
        <p14:creationId xmlns:p14="http://schemas.microsoft.com/office/powerpoint/2010/main" val="324878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Access to personal data</a:t>
            </a:r>
          </a:p>
          <a:p>
            <a:r>
              <a:rPr lang="en-GB" sz="3600" dirty="0"/>
              <a:t>Data sent to third parties</a:t>
            </a:r>
          </a:p>
        </p:txBody>
      </p:sp>
      <p:sp>
        <p:nvSpPr>
          <p:cNvPr id="4" name="Action Button: Go Forward or Next 3">
            <a:hlinkClick r:id="rId3" highlightClick="1"/>
            <a:extLst>
              <a:ext uri="{FF2B5EF4-FFF2-40B4-BE49-F238E27FC236}">
                <a16:creationId xmlns:a16="http://schemas.microsoft.com/office/drawing/2014/main" id="{E4C66B09-A194-E13B-4D89-DBECD4BD5B53}"/>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66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 </a:t>
            </a:r>
          </a:p>
          <a:p>
            <a:r>
              <a:rPr lang="en-GB" sz="3600" dirty="0"/>
              <a:t> </a:t>
            </a:r>
          </a:p>
        </p:txBody>
      </p:sp>
    </p:spTree>
    <p:extLst>
      <p:ext uri="{BB962C8B-B14F-4D97-AF65-F5344CB8AC3E}">
        <p14:creationId xmlns:p14="http://schemas.microsoft.com/office/powerpoint/2010/main" val="40123990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Autofit/>
          </a:bodyPr>
          <a:lstStyle/>
          <a:p>
            <a:pPr marL="171450" lvl="0" indent="-171450">
              <a:spcAft>
                <a:spcPts val="1800"/>
              </a:spcAft>
            </a:pPr>
            <a:r>
              <a:rPr lang="en-GB" sz="3600" b="1" dirty="0"/>
              <a:t>Symptoms</a:t>
            </a:r>
            <a:r>
              <a:rPr lang="en-GB" sz="3600" dirty="0"/>
              <a:t> - slow performance, inability to access</a:t>
            </a:r>
          </a:p>
          <a:p>
            <a:pPr marL="171450" lvl="0" indent="-171450">
              <a:spcAft>
                <a:spcPts val="1800"/>
              </a:spcAft>
            </a:pPr>
            <a:r>
              <a:rPr lang="en-GB" sz="3600" b="1" dirty="0"/>
              <a:t>Effects</a:t>
            </a:r>
            <a:r>
              <a:rPr lang="en-GB" sz="3600" dirty="0"/>
              <a:t> - disruption to users and businesses</a:t>
            </a:r>
          </a:p>
          <a:p>
            <a:pPr marL="171450" lvl="0" indent="-171450">
              <a:spcAft>
                <a:spcPts val="1800"/>
              </a:spcAft>
            </a:pPr>
            <a:r>
              <a:rPr lang="en-GB" sz="3600" b="1" dirty="0"/>
              <a:t>Costs</a:t>
            </a:r>
            <a:r>
              <a:rPr lang="en-GB" sz="3600" dirty="0"/>
              <a:t> - lost revenue, labour in rectifying fault</a:t>
            </a:r>
          </a:p>
          <a:p>
            <a:pPr marL="171450" lvl="0" indent="-171450">
              <a:spcAft>
                <a:spcPts val="1800"/>
              </a:spcAft>
            </a:pPr>
            <a:r>
              <a:rPr lang="en-GB" sz="3600" b="1" dirty="0"/>
              <a:t>Type of fault </a:t>
            </a:r>
            <a:r>
              <a:rPr lang="en-GB" sz="3600" dirty="0"/>
              <a:t>- bandwidth consumption, resource starvation, Domain Name Service (DNS)</a:t>
            </a:r>
          </a:p>
          <a:p>
            <a:pPr marL="171450" lvl="0" indent="-171450">
              <a:spcAft>
                <a:spcPts val="1800"/>
              </a:spcAft>
            </a:pPr>
            <a:r>
              <a:rPr lang="en-GB" sz="3600" b="1" dirty="0"/>
              <a:t>Reasons</a:t>
            </a:r>
            <a:r>
              <a:rPr lang="en-GB" sz="3600" dirty="0"/>
              <a:t> - financial, political, personal</a:t>
            </a:r>
          </a:p>
        </p:txBody>
      </p:sp>
      <p:sp>
        <p:nvSpPr>
          <p:cNvPr id="2" name="Action Button: Go Forward or Next 1">
            <a:hlinkClick r:id="rId3" highlightClick="1"/>
            <a:extLst>
              <a:ext uri="{FF2B5EF4-FFF2-40B4-BE49-F238E27FC236}">
                <a16:creationId xmlns:a16="http://schemas.microsoft.com/office/drawing/2014/main" id="{4539CF06-2060-F221-9623-6A51E2E7A594}"/>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536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rmAutofit fontScale="92500" lnSpcReduction="10000"/>
          </a:bodyPr>
          <a:lstStyle/>
          <a:p>
            <a:pPr marL="171450" lvl="0" indent="-171450">
              <a:spcAft>
                <a:spcPts val="1800"/>
              </a:spcAft>
            </a:pPr>
            <a:r>
              <a:rPr lang="en-GB" sz="3600" b="1" dirty="0"/>
              <a:t>Symptoms</a:t>
            </a:r>
            <a:r>
              <a:rPr lang="en-GB" sz="3600" dirty="0"/>
              <a:t> -</a:t>
            </a:r>
          </a:p>
          <a:p>
            <a:pPr marL="171450" lvl="0" indent="-171450">
              <a:spcAft>
                <a:spcPts val="1800"/>
              </a:spcAft>
            </a:pPr>
            <a:r>
              <a:rPr lang="en-GB" sz="3600" b="1" dirty="0"/>
              <a:t>Effects</a:t>
            </a:r>
            <a:r>
              <a:rPr lang="en-GB" sz="3600" dirty="0"/>
              <a:t> -</a:t>
            </a:r>
          </a:p>
          <a:p>
            <a:pPr marL="171450" lvl="0" indent="-171450">
              <a:spcAft>
                <a:spcPts val="1800"/>
              </a:spcAft>
            </a:pPr>
            <a:r>
              <a:rPr lang="en-GB" sz="3600" b="1" dirty="0"/>
              <a:t>Costs</a:t>
            </a:r>
            <a:r>
              <a:rPr lang="en-GB" sz="3600" dirty="0"/>
              <a:t> -</a:t>
            </a:r>
          </a:p>
          <a:p>
            <a:pPr marL="171450" lvl="0" indent="-171450">
              <a:spcAft>
                <a:spcPts val="1800"/>
              </a:spcAft>
            </a:pPr>
            <a:r>
              <a:rPr lang="en-GB" sz="3600" b="1" dirty="0"/>
              <a:t>Type of fault </a:t>
            </a:r>
            <a:r>
              <a:rPr lang="en-GB" sz="3600" dirty="0"/>
              <a:t>–</a:t>
            </a:r>
          </a:p>
          <a:p>
            <a:pPr marL="0" lvl="0" indent="0">
              <a:spcAft>
                <a:spcPts val="1800"/>
              </a:spcAft>
              <a:buNone/>
            </a:pPr>
            <a:endParaRPr lang="en-GB" sz="3600" dirty="0"/>
          </a:p>
          <a:p>
            <a:pPr marL="171450" lvl="0" indent="-171450">
              <a:spcAft>
                <a:spcPts val="1800"/>
              </a:spcAft>
            </a:pPr>
            <a:r>
              <a:rPr lang="en-GB" sz="3600" b="1" dirty="0"/>
              <a:t>Reasons</a:t>
            </a:r>
            <a:r>
              <a:rPr lang="en-GB" sz="3600" dirty="0"/>
              <a:t> -</a:t>
            </a:r>
          </a:p>
        </p:txBody>
      </p:sp>
    </p:spTree>
    <p:extLst>
      <p:ext uri="{BB962C8B-B14F-4D97-AF65-F5344CB8AC3E}">
        <p14:creationId xmlns:p14="http://schemas.microsoft.com/office/powerpoint/2010/main" val="4060334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Encryption</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634846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how encryption is used to secure transmission of data:</a:t>
            </a:r>
          </a:p>
          <a:p>
            <a:pPr lvl="1">
              <a:spcAft>
                <a:spcPts val="1200"/>
              </a:spcAft>
            </a:pPr>
            <a:r>
              <a:rPr lang="en-GB" sz="2800" dirty="0"/>
              <a:t>use of public and private keys</a:t>
            </a:r>
          </a:p>
          <a:p>
            <a:pPr lvl="1">
              <a:spcAft>
                <a:spcPts val="1200"/>
              </a:spcAft>
            </a:pPr>
            <a:r>
              <a:rPr lang="en-GB" sz="2800" dirty="0"/>
              <a:t>digital certificates</a:t>
            </a:r>
          </a:p>
          <a:p>
            <a:pPr lvl="1">
              <a:spcAft>
                <a:spcPts val="1200"/>
              </a:spcAft>
            </a:pPr>
            <a:r>
              <a:rPr lang="en-GB" sz="2800" dirty="0"/>
              <a:t>digital signatures</a:t>
            </a:r>
            <a:endParaRPr lang="en-GB" sz="2800" b="1" dirty="0"/>
          </a:p>
        </p:txBody>
      </p:sp>
    </p:spTree>
    <p:extLst>
      <p:ext uri="{BB962C8B-B14F-4D97-AF65-F5344CB8AC3E}">
        <p14:creationId xmlns:p14="http://schemas.microsoft.com/office/powerpoint/2010/main" val="218026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of public and private keys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6233" y="1825625"/>
            <a:ext cx="7739533" cy="4351338"/>
          </a:xfrm>
        </p:spPr>
      </p:pic>
      <p:sp>
        <p:nvSpPr>
          <p:cNvPr id="3" name="Action Button: Go Forward or Next 2">
            <a:hlinkClick r:id="rId4" highlightClick="1"/>
            <a:extLst>
              <a:ext uri="{FF2B5EF4-FFF2-40B4-BE49-F238E27FC236}">
                <a16:creationId xmlns:a16="http://schemas.microsoft.com/office/drawing/2014/main" id="{575529FB-A363-45BB-BB77-1A6D6AFAAED7}"/>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973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7650-E5C1-5179-3950-9B4C2F37D00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8FFC6F1-C615-B43A-13D9-233E1EAB0F61}"/>
              </a:ext>
            </a:extLst>
          </p:cNvPr>
          <p:cNvSpPr>
            <a:spLocks noGrp="1"/>
          </p:cNvSpPr>
          <p:nvPr>
            <p:ph idx="1"/>
          </p:nvPr>
        </p:nvSpPr>
        <p:spPr/>
        <p:txBody>
          <a:bodyPr/>
          <a:lstStyle/>
          <a:p>
            <a:r>
              <a:rPr lang="en-GB" dirty="0"/>
              <a:t>https://www.theachievery.com/en/content/unit/encryption</a:t>
            </a:r>
          </a:p>
        </p:txBody>
      </p:sp>
    </p:spTree>
    <p:extLst>
      <p:ext uri="{BB962C8B-B14F-4D97-AF65-F5344CB8AC3E}">
        <p14:creationId xmlns:p14="http://schemas.microsoft.com/office/powerpoint/2010/main" val="3162300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29" name="Read">
            <a:extLst>
              <a:ext uri="{FF2B5EF4-FFF2-40B4-BE49-F238E27FC236}">
                <a16:creationId xmlns:a16="http://schemas.microsoft.com/office/drawing/2014/main" id="{55741719-3C40-4587-85F7-4ABF9BB75337}"/>
              </a:ext>
            </a:extLst>
          </p:cNvPr>
          <p:cNvGrpSpPr/>
          <p:nvPr/>
        </p:nvGrpSpPr>
        <p:grpSpPr>
          <a:xfrm>
            <a:off x="325466" y="2801453"/>
            <a:ext cx="1800000" cy="710675"/>
            <a:chOff x="5197069" y="3739374"/>
            <a:chExt cx="1800000" cy="710675"/>
          </a:xfrm>
        </p:grpSpPr>
        <p:cxnSp>
          <p:nvCxnSpPr>
            <p:cNvPr id="30" name="Straight Arrow Connector 29">
              <a:extLst>
                <a:ext uri="{FF2B5EF4-FFF2-40B4-BE49-F238E27FC236}">
                  <a16:creationId xmlns:a16="http://schemas.microsoft.com/office/drawing/2014/main" id="{7068C780-5F1F-4074-981A-0ECE252088D9}"/>
                </a:ext>
              </a:extLst>
            </p:cNvPr>
            <p:cNvCxnSpPr>
              <a:cxnSpLocks/>
            </p:cNvCxnSpPr>
            <p:nvPr/>
          </p:nvCxnSpPr>
          <p:spPr>
            <a:xfrm>
              <a:off x="5197069"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E1426E-9E81-45A0-A253-EB1BD34A8B00}"/>
                </a:ext>
              </a:extLst>
            </p:cNvPr>
            <p:cNvSpPr txBox="1"/>
            <p:nvPr/>
          </p:nvSpPr>
          <p:spPr>
            <a:xfrm>
              <a:off x="5202529" y="3865274"/>
              <a:ext cx="1789080" cy="584775"/>
            </a:xfrm>
            <a:prstGeom prst="rect">
              <a:avLst/>
            </a:prstGeom>
            <a:noFill/>
          </p:spPr>
          <p:txBody>
            <a:bodyPr wrap="none" rtlCol="0">
              <a:spAutoFit/>
            </a:bodyPr>
            <a:lstStyle/>
            <a:p>
              <a:r>
                <a:rPr lang="en-GB" sz="3200" b="1" dirty="0"/>
                <a:t>Plain text</a:t>
              </a:r>
            </a:p>
          </p:txBody>
        </p:sp>
      </p:grpSp>
      <p:grpSp>
        <p:nvGrpSpPr>
          <p:cNvPr id="32" name="Read">
            <a:extLst>
              <a:ext uri="{FF2B5EF4-FFF2-40B4-BE49-F238E27FC236}">
                <a16:creationId xmlns:a16="http://schemas.microsoft.com/office/drawing/2014/main" id="{F5898475-1A99-4144-B1EC-425278181617}"/>
              </a:ext>
            </a:extLst>
          </p:cNvPr>
          <p:cNvGrpSpPr/>
          <p:nvPr/>
        </p:nvGrpSpPr>
        <p:grpSpPr>
          <a:xfrm>
            <a:off x="10113885" y="2812474"/>
            <a:ext cx="1800000" cy="699654"/>
            <a:chOff x="5204600" y="3739374"/>
            <a:chExt cx="1800000" cy="699654"/>
          </a:xfrm>
        </p:grpSpPr>
        <p:cxnSp>
          <p:nvCxnSpPr>
            <p:cNvPr id="33" name="Straight Arrow Connector 32">
              <a:extLst>
                <a:ext uri="{FF2B5EF4-FFF2-40B4-BE49-F238E27FC236}">
                  <a16:creationId xmlns:a16="http://schemas.microsoft.com/office/drawing/2014/main" id="{2A18B7F5-A745-450D-9EF7-7902D7765EF1}"/>
                </a:ext>
              </a:extLst>
            </p:cNvPr>
            <p:cNvCxnSpPr>
              <a:cxnSpLocks/>
            </p:cNvCxnSpPr>
            <p:nvPr/>
          </p:nvCxnSpPr>
          <p:spPr>
            <a:xfrm>
              <a:off x="5204600"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8E300E-AE90-43F8-9F5F-15FD348D502D}"/>
                </a:ext>
              </a:extLst>
            </p:cNvPr>
            <p:cNvSpPr txBox="1"/>
            <p:nvPr/>
          </p:nvSpPr>
          <p:spPr>
            <a:xfrm>
              <a:off x="5210060" y="3854253"/>
              <a:ext cx="1789080" cy="584775"/>
            </a:xfrm>
            <a:prstGeom prst="rect">
              <a:avLst/>
            </a:prstGeom>
            <a:noFill/>
          </p:spPr>
          <p:txBody>
            <a:bodyPr wrap="none" rtlCol="0">
              <a:spAutoFit/>
            </a:bodyPr>
            <a:lstStyle/>
            <a:p>
              <a:r>
                <a:rPr lang="en-GB" sz="3200" b="1" dirty="0"/>
                <a:t>Plain text</a:t>
              </a:r>
            </a:p>
          </p:txBody>
        </p:sp>
      </p:grpSp>
      <p:grpSp>
        <p:nvGrpSpPr>
          <p:cNvPr id="26" name="Write">
            <a:extLst>
              <a:ext uri="{FF2B5EF4-FFF2-40B4-BE49-F238E27FC236}">
                <a16:creationId xmlns:a16="http://schemas.microsoft.com/office/drawing/2014/main" id="{34925F05-74A6-43CB-B1E8-D8343CA036BE}"/>
              </a:ext>
            </a:extLst>
          </p:cNvPr>
          <p:cNvGrpSpPr/>
          <p:nvPr/>
        </p:nvGrpSpPr>
        <p:grpSpPr>
          <a:xfrm>
            <a:off x="4680788" y="2072128"/>
            <a:ext cx="2880000" cy="724885"/>
            <a:chOff x="5204600" y="3688910"/>
            <a:chExt cx="3420000" cy="724885"/>
          </a:xfrm>
        </p:grpSpPr>
        <p:cxnSp>
          <p:nvCxnSpPr>
            <p:cNvPr id="27" name="Straight Arrow Connector 26">
              <a:extLst>
                <a:ext uri="{FF2B5EF4-FFF2-40B4-BE49-F238E27FC236}">
                  <a16:creationId xmlns:a16="http://schemas.microsoft.com/office/drawing/2014/main" id="{8CA0C68E-607D-4CFC-BE7C-678C0AEED75C}"/>
                </a:ext>
              </a:extLst>
            </p:cNvPr>
            <p:cNvCxnSpPr>
              <a:cxnSpLocks/>
            </p:cNvCxnSpPr>
            <p:nvPr/>
          </p:nvCxnSpPr>
          <p:spPr>
            <a:xfrm>
              <a:off x="5204600" y="4413795"/>
              <a:ext cx="3420000" cy="0"/>
            </a:xfrm>
            <a:prstGeom prst="straightConnector1">
              <a:avLst/>
            </a:prstGeom>
            <a:ln w="76200">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AC8B88-F4F0-409C-88A4-00785D804101}"/>
                </a:ext>
              </a:extLst>
            </p:cNvPr>
            <p:cNvSpPr txBox="1"/>
            <p:nvPr/>
          </p:nvSpPr>
          <p:spPr>
            <a:xfrm>
              <a:off x="5330562" y="3688910"/>
              <a:ext cx="3168077" cy="584775"/>
            </a:xfrm>
            <a:prstGeom prst="rect">
              <a:avLst/>
            </a:prstGeom>
            <a:noFill/>
            <a:ln>
              <a:noFill/>
            </a:ln>
          </p:spPr>
          <p:txBody>
            <a:bodyPr wrap="square" rtlCol="0">
              <a:spAutoFit/>
            </a:bodyPr>
            <a:lstStyle/>
            <a:p>
              <a:pPr algn="ctr"/>
              <a:r>
                <a:rPr lang="en-GB" sz="3200" b="1" dirty="0">
                  <a:solidFill>
                    <a:srgbClr val="7030A0"/>
                  </a:solidFill>
                </a:rPr>
                <a:t>Cipher text</a:t>
              </a: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Public</a:t>
              </a:r>
            </a:p>
            <a:p>
              <a:pPr algn="ctr"/>
              <a:r>
                <a:rPr lang="en-GB" sz="3600" b="1" dirty="0">
                  <a:solidFill>
                    <a:schemeClr val="tx1"/>
                  </a:solidFill>
                </a:rPr>
                <a:t>Key</a:t>
              </a: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Private</a:t>
              </a:r>
            </a:p>
            <a:p>
              <a:pPr algn="ctr"/>
              <a:r>
                <a:rPr lang="en-GB" sz="3600" b="1" dirty="0">
                  <a:solidFill>
                    <a:schemeClr val="tx1"/>
                  </a:solidFill>
                </a:rPr>
                <a:t>Key</a:t>
              </a: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59612" y="5931203"/>
            <a:ext cx="8122352"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unauthorised access to content</a:t>
            </a:r>
          </a:p>
        </p:txBody>
      </p:sp>
    </p:spTree>
    <p:extLst>
      <p:ext uri="{BB962C8B-B14F-4D97-AF65-F5344CB8AC3E}">
        <p14:creationId xmlns:p14="http://schemas.microsoft.com/office/powerpoint/2010/main" val="354713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000"/>
                                        <p:tgtEl>
                                          <p:spTgt spid="19"/>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10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1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10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10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2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61219" y="5931203"/>
            <a:ext cx="8119146"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access to content</a:t>
            </a:r>
          </a:p>
        </p:txBody>
      </p:sp>
    </p:spTree>
    <p:extLst>
      <p:ext uri="{BB962C8B-B14F-4D97-AF65-F5344CB8AC3E}">
        <p14:creationId xmlns:p14="http://schemas.microsoft.com/office/powerpoint/2010/main" val="377665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1100 0001 = -63</a:t>
            </a:r>
          </a:p>
        </p:txBody>
      </p:sp>
      <p:sp>
        <p:nvSpPr>
          <p:cNvPr id="10" name="TextBox 9"/>
          <p:cNvSpPr txBox="1"/>
          <p:nvPr/>
        </p:nvSpPr>
        <p:spPr>
          <a:xfrm>
            <a:off x="3942654" y="5940875"/>
            <a:ext cx="4306692" cy="707886"/>
          </a:xfrm>
          <a:prstGeom prst="rect">
            <a:avLst/>
          </a:prstGeom>
          <a:noFill/>
        </p:spPr>
        <p:txBody>
          <a:bodyPr wrap="none" rtlCol="0">
            <a:spAutoFit/>
          </a:bodyPr>
          <a:lstStyle/>
          <a:p>
            <a:pPr algn="ctr"/>
            <a:r>
              <a:rPr lang="en-GB" sz="4000" b="1" dirty="0">
                <a:solidFill>
                  <a:srgbClr val="7030A0"/>
                </a:solidFill>
              </a:rPr>
              <a:t>Range: -128 to 127</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4" name="Arrow: Down 13">
            <a:extLst>
              <a:ext uri="{FF2B5EF4-FFF2-40B4-BE49-F238E27FC236}">
                <a16:creationId xmlns:a16="http://schemas.microsoft.com/office/drawing/2014/main" id="{58DDDF52-8EBE-4AA3-9CB9-A78AB77962CC}"/>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26784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0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Encryption</a:t>
            </a:r>
            <a:r>
              <a:rPr lang="en-GB" dirty="0"/>
              <a:t>: </a:t>
            </a:r>
            <a:r>
              <a:rPr lang="en-GB" b="1" dirty="0">
                <a:solidFill>
                  <a:schemeClr val="accent6">
                    <a:lumMod val="75000"/>
                  </a:schemeClr>
                </a:solidFill>
              </a:rPr>
              <a:t>Public</a:t>
            </a:r>
            <a:r>
              <a:rPr lang="en-GB" dirty="0"/>
              <a:t> and </a:t>
            </a:r>
            <a:r>
              <a:rPr lang="en-GB" b="1" dirty="0">
                <a:solidFill>
                  <a:srgbClr val="FF0000"/>
                </a:solidFill>
              </a:rPr>
              <a:t>Private</a:t>
            </a:r>
            <a:r>
              <a:rPr lang="en-GB" dirty="0"/>
              <a:t> </a:t>
            </a:r>
            <a:r>
              <a:rPr lang="en-GB" dirty="0">
                <a:solidFill>
                  <a:srgbClr val="7030A0"/>
                </a:solidFill>
              </a:rPr>
              <a:t>keys</a:t>
            </a:r>
          </a:p>
          <a:p>
            <a:r>
              <a:rPr lang="en-GB" b="1" dirty="0"/>
              <a:t>Signature</a:t>
            </a:r>
            <a:r>
              <a:rPr lang="en-GB" dirty="0"/>
              <a:t>: </a:t>
            </a:r>
            <a:r>
              <a:rPr lang="en-GB" dirty="0">
                <a:solidFill>
                  <a:srgbClr val="7030A0"/>
                </a:solidFill>
              </a:rPr>
              <a:t>Integrity</a:t>
            </a:r>
          </a:p>
          <a:p>
            <a:pPr lvl="1"/>
            <a:r>
              <a:rPr lang="en-GB" sz="2800" dirty="0"/>
              <a:t>Message hash value </a:t>
            </a:r>
            <a:r>
              <a:rPr lang="en-GB" sz="2800"/>
              <a:t>encrypted – </a:t>
            </a:r>
            <a:r>
              <a:rPr lang="en-GB" sz="2800" b="1">
                <a:solidFill>
                  <a:srgbClr val="FF0000"/>
                </a:solidFill>
              </a:rPr>
              <a:t>Private</a:t>
            </a:r>
            <a:r>
              <a:rPr lang="en-GB" sz="2800"/>
              <a:t> </a:t>
            </a:r>
            <a:r>
              <a:rPr lang="en-GB" sz="2800" dirty="0"/>
              <a:t>key</a:t>
            </a:r>
          </a:p>
          <a:p>
            <a:pPr lvl="1"/>
            <a:r>
              <a:rPr lang="en-GB" sz="2800" dirty="0"/>
              <a:t>Message and encrypted hash sent</a:t>
            </a:r>
          </a:p>
          <a:p>
            <a:pPr lvl="1"/>
            <a:r>
              <a:rPr lang="en-GB" sz="2800" dirty="0"/>
              <a:t>Hash value decrypted – </a:t>
            </a:r>
            <a:r>
              <a:rPr lang="en-GB" sz="2800" b="1" dirty="0">
                <a:solidFill>
                  <a:schemeClr val="accent6">
                    <a:lumMod val="75000"/>
                  </a:schemeClr>
                </a:solidFill>
              </a:rPr>
              <a:t>Public</a:t>
            </a:r>
            <a:r>
              <a:rPr lang="en-GB" sz="2800" dirty="0"/>
              <a:t> key</a:t>
            </a:r>
          </a:p>
          <a:p>
            <a:pPr lvl="1"/>
            <a:r>
              <a:rPr lang="en-GB" sz="2800" dirty="0"/>
              <a:t>Message re-hashed</a:t>
            </a:r>
          </a:p>
          <a:p>
            <a:pPr lvl="1">
              <a:spcAft>
                <a:spcPts val="1800"/>
              </a:spcAft>
            </a:pPr>
            <a:r>
              <a:rPr lang="en-GB" sz="2800" dirty="0"/>
              <a:t>Original hash = new hash?  Message unchanged</a:t>
            </a:r>
          </a:p>
          <a:p>
            <a:r>
              <a:rPr lang="en-GB" b="1" dirty="0"/>
              <a:t>Certificate</a:t>
            </a:r>
            <a:r>
              <a:rPr lang="en-GB" dirty="0"/>
              <a:t>: </a:t>
            </a:r>
            <a:r>
              <a:rPr lang="en-GB" dirty="0">
                <a:solidFill>
                  <a:srgbClr val="7030A0"/>
                </a:solidFill>
              </a:rPr>
              <a:t>Authenticate</a:t>
            </a:r>
            <a:r>
              <a:rPr lang="en-GB" dirty="0"/>
              <a:t> sender's identity</a:t>
            </a:r>
            <a:endParaRPr lang="en-GB" sz="2800" dirty="0"/>
          </a:p>
          <a:p>
            <a:pPr lvl="1"/>
            <a:endParaRPr lang="en-GB" sz="2800" dirty="0"/>
          </a:p>
          <a:p>
            <a:pPr lvl="1"/>
            <a:endParaRPr lang="en-GB" sz="2800" dirty="0"/>
          </a:p>
        </p:txBody>
      </p:sp>
      <p:sp>
        <p:nvSpPr>
          <p:cNvPr id="2" name="Action Button: Go Forward or Next 1">
            <a:hlinkClick r:id="rId3" highlightClick="1"/>
            <a:extLst>
              <a:ext uri="{FF2B5EF4-FFF2-40B4-BE49-F238E27FC236}">
                <a16:creationId xmlns:a16="http://schemas.microsoft.com/office/drawing/2014/main" id="{7D375139-4055-FBB7-245D-6C0B1CA786B9}"/>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486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1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1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20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2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 </a:t>
            </a:r>
            <a:r>
              <a:rPr lang="en-GB" dirty="0"/>
              <a:t> </a:t>
            </a:r>
          </a:p>
          <a:p>
            <a:r>
              <a:rPr lang="en-GB" dirty="0"/>
              <a:t> </a:t>
            </a:r>
          </a:p>
          <a:p>
            <a:pPr lvl="1"/>
            <a:r>
              <a:rPr lang="en-GB" sz="2800" dirty="0"/>
              <a:t>Message hash value encrypted –  </a:t>
            </a:r>
          </a:p>
          <a:p>
            <a:pPr lvl="1"/>
            <a:r>
              <a:rPr lang="en-GB" sz="2800" dirty="0"/>
              <a:t>Message and encrypted hash sent</a:t>
            </a:r>
          </a:p>
          <a:p>
            <a:pPr lvl="1"/>
            <a:r>
              <a:rPr lang="en-GB" sz="2800" dirty="0"/>
              <a:t>Hash value decrypted – </a:t>
            </a:r>
          </a:p>
          <a:p>
            <a:pPr lvl="1"/>
            <a:r>
              <a:rPr lang="en-GB" sz="2800" dirty="0"/>
              <a:t>Message re-hashed</a:t>
            </a:r>
          </a:p>
          <a:p>
            <a:pPr lvl="1">
              <a:spcAft>
                <a:spcPts val="1800"/>
              </a:spcAft>
            </a:pPr>
            <a:r>
              <a:rPr lang="en-GB" sz="2800" dirty="0"/>
              <a:t>Original hash = new hash? </a:t>
            </a:r>
          </a:p>
          <a:p>
            <a:r>
              <a:rPr lang="en-GB" dirty="0"/>
              <a:t> </a:t>
            </a:r>
            <a:endParaRPr lang="en-GB" sz="2800" dirty="0"/>
          </a:p>
          <a:p>
            <a:pPr lvl="1"/>
            <a:endParaRPr lang="en-GB" sz="2800" dirty="0"/>
          </a:p>
          <a:p>
            <a:pPr lvl="1"/>
            <a:endParaRPr lang="en-GB" sz="2800" dirty="0"/>
          </a:p>
        </p:txBody>
      </p:sp>
    </p:spTree>
    <p:extLst>
      <p:ext uri="{BB962C8B-B14F-4D97-AF65-F5344CB8AC3E}">
        <p14:creationId xmlns:p14="http://schemas.microsoft.com/office/powerpoint/2010/main" val="4000463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2863284" cy="1323439"/>
          </a:xfrm>
          <a:prstGeom prst="rect">
            <a:avLst/>
          </a:prstGeom>
          <a:noFill/>
        </p:spPr>
        <p:txBody>
          <a:bodyPr wrap="none" rtlCol="0">
            <a:spAutoFit/>
          </a:bodyPr>
          <a:lstStyle/>
          <a:p>
            <a:r>
              <a:rPr lang="en-GB" sz="4000" dirty="0"/>
              <a:t>0011 1111 = </a:t>
            </a:r>
          </a:p>
          <a:p>
            <a:r>
              <a:rPr lang="en-GB" sz="4000" dirty="0"/>
              <a:t>1100 0001 = </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28697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-17 </a:t>
            </a:r>
          </a:p>
          <a:p>
            <a:pPr>
              <a:spcBef>
                <a:spcPts val="4800"/>
              </a:spcBef>
            </a:pPr>
            <a:r>
              <a:rPr lang="en-GB" dirty="0"/>
              <a:t>Step 1:  17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210011053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592145471"/>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3208710223"/>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2617951156"/>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114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a:t>
            </a:r>
          </a:p>
          <a:p>
            <a:pPr>
              <a:spcBef>
                <a:spcPts val="4800"/>
              </a:spcBef>
            </a:pPr>
            <a:r>
              <a:rPr lang="en-GB" dirty="0"/>
              <a:t>Step 1:  </a:t>
            </a:r>
          </a:p>
          <a:p>
            <a:pPr>
              <a:spcBef>
                <a:spcPts val="4800"/>
              </a:spcBef>
            </a:pPr>
            <a:r>
              <a:rPr lang="en-GB" dirty="0"/>
              <a:t>Step 2:  </a:t>
            </a:r>
          </a:p>
          <a:p>
            <a:pPr>
              <a:spcBef>
                <a:spcPts val="4800"/>
              </a:spcBef>
            </a:pPr>
            <a:r>
              <a:rPr lang="en-GB" dirty="0"/>
              <a:t>Step 3:  </a:t>
            </a:r>
          </a:p>
          <a:p>
            <a:pPr marL="0" indent="0">
              <a:spcBef>
                <a:spcPts val="4800"/>
              </a:spcBef>
              <a:buNone/>
            </a:pPr>
            <a:r>
              <a:rPr lang="en-GB" dirty="0"/>
              <a:t> </a:t>
            </a:r>
          </a:p>
        </p:txBody>
      </p:sp>
      <p:graphicFrame>
        <p:nvGraphicFramePr>
          <p:cNvPr id="5" name="Binary"/>
          <p:cNvGraphicFramePr>
            <a:graphicFrameLocks noGrp="1"/>
          </p:cNvGraphicFramePr>
          <p:nvPr>
            <p:ph sz="half" idx="2"/>
            <p:extLst>
              <p:ext uri="{D42A27DB-BD31-4B8C-83A1-F6EECF244321}">
                <p14:modId xmlns:p14="http://schemas.microsoft.com/office/powerpoint/2010/main" val="1975302912"/>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3270139117"/>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1589156980"/>
              </p:ext>
            </p:extLst>
          </p:nvPr>
        </p:nvGraphicFramePr>
        <p:xfrm>
          <a:off x="6179574" y="5690980"/>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1931587342"/>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03763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-24</a:t>
            </a:r>
          </a:p>
          <a:p>
            <a:pPr>
              <a:spcBef>
                <a:spcPts val="4800"/>
              </a:spcBef>
            </a:pPr>
            <a:r>
              <a:rPr lang="en-GB" dirty="0"/>
              <a:t>Step 1:  24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173226081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327574">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1702942828"/>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2618646540"/>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1830877938"/>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705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 Practise</a:t>
            </a:r>
          </a:p>
        </p:txBody>
      </p:sp>
      <p:sp>
        <p:nvSpPr>
          <p:cNvPr id="3" name="Content Placeholder 2"/>
          <p:cNvSpPr>
            <a:spLocks noGrp="1"/>
          </p:cNvSpPr>
          <p:nvPr>
            <p:ph idx="1"/>
          </p:nvPr>
        </p:nvSpPr>
        <p:spPr/>
        <p:txBody>
          <a:bodyPr>
            <a:normAutofit fontScale="92500" lnSpcReduction="20000"/>
          </a:bodyPr>
          <a:lstStyle/>
          <a:p>
            <a:pPr marL="0" indent="0">
              <a:buNone/>
            </a:pPr>
            <a:r>
              <a:rPr lang="en-GB" b="1" dirty="0"/>
              <a:t>Convert the denary values to 8-bit two’s complement</a:t>
            </a:r>
          </a:p>
          <a:p>
            <a:pPr marL="971550" lvl="1" indent="-514350">
              <a:lnSpc>
                <a:spcPct val="150000"/>
              </a:lnSpc>
              <a:buFont typeface="+mj-lt"/>
              <a:buAutoNum type="arabicPeriod"/>
            </a:pPr>
            <a:r>
              <a:rPr lang="en-GB" sz="3000" b="1" dirty="0"/>
              <a:t>-2</a:t>
            </a:r>
          </a:p>
          <a:p>
            <a:pPr marL="971550" lvl="1" indent="-514350">
              <a:lnSpc>
                <a:spcPct val="150000"/>
              </a:lnSpc>
              <a:buFont typeface="+mj-lt"/>
              <a:buAutoNum type="arabicPeriod"/>
            </a:pPr>
            <a:r>
              <a:rPr lang="en-GB" sz="3000" b="1" dirty="0"/>
              <a:t>-17</a:t>
            </a:r>
          </a:p>
          <a:p>
            <a:pPr marL="971550" lvl="1" indent="-514350">
              <a:lnSpc>
                <a:spcPct val="150000"/>
              </a:lnSpc>
              <a:buFont typeface="+mj-lt"/>
              <a:buAutoNum type="arabicPeriod"/>
            </a:pPr>
            <a:r>
              <a:rPr lang="en-GB" sz="3000" b="1" dirty="0"/>
              <a:t>59</a:t>
            </a:r>
          </a:p>
          <a:p>
            <a:pPr marL="971550" lvl="1" indent="-514350">
              <a:lnSpc>
                <a:spcPct val="150000"/>
              </a:lnSpc>
              <a:buFont typeface="+mj-lt"/>
              <a:buAutoNum type="arabicPeriod"/>
            </a:pPr>
            <a:r>
              <a:rPr lang="en-GB" sz="3000" b="1" dirty="0"/>
              <a:t>-98</a:t>
            </a:r>
          </a:p>
          <a:p>
            <a:pPr marL="971550" lvl="1" indent="-514350">
              <a:lnSpc>
                <a:spcPct val="150000"/>
              </a:lnSpc>
              <a:buFont typeface="+mj-lt"/>
              <a:buAutoNum type="arabicPeriod"/>
            </a:pPr>
            <a:r>
              <a:rPr lang="en-GB" sz="3000" b="1" dirty="0"/>
              <a:t>-113</a:t>
            </a:r>
          </a:p>
          <a:p>
            <a:pPr marL="971550" lvl="1" indent="-514350">
              <a:lnSpc>
                <a:spcPct val="150000"/>
              </a:lnSpc>
              <a:buFont typeface="+mj-lt"/>
              <a:buAutoNum type="arabicPeriod"/>
            </a:pPr>
            <a:r>
              <a:rPr lang="en-GB" sz="3000" b="1" dirty="0"/>
              <a:t>-128</a:t>
            </a:r>
          </a:p>
          <a:p>
            <a:endParaRPr lang="en-GB" dirty="0"/>
          </a:p>
        </p:txBody>
      </p:sp>
    </p:spTree>
    <p:extLst>
      <p:ext uri="{BB962C8B-B14F-4D97-AF65-F5344CB8AC3E}">
        <p14:creationId xmlns:p14="http://schemas.microsoft.com/office/powerpoint/2010/main" val="387577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6477000" cy="4807650"/>
          </a:xfrm>
        </p:spPr>
        <p:txBody>
          <a:bodyPr>
            <a:normAutofit/>
          </a:bodyPr>
          <a:lstStyle/>
          <a:p>
            <a:pPr marL="0" indent="0">
              <a:buNone/>
            </a:pPr>
            <a:r>
              <a:rPr lang="en-GB" b="1" dirty="0"/>
              <a:t>Convert:  1101 0101 </a:t>
            </a:r>
          </a:p>
          <a:p>
            <a:pPr>
              <a:spcBef>
                <a:spcPts val="4800"/>
              </a:spcBef>
            </a:pPr>
            <a:r>
              <a:rPr lang="en-GB" dirty="0"/>
              <a:t>Step 1:  invert 1s and 0s</a:t>
            </a:r>
          </a:p>
          <a:p>
            <a:pPr>
              <a:spcBef>
                <a:spcPts val="5400"/>
              </a:spcBef>
            </a:pPr>
            <a:r>
              <a:rPr lang="en-GB" dirty="0"/>
              <a:t>Step 2:  add 1</a:t>
            </a:r>
          </a:p>
          <a:p>
            <a:pPr>
              <a:spcBef>
                <a:spcPts val="8400"/>
              </a:spcBef>
            </a:pPr>
            <a:r>
              <a:rPr lang="en-GB" dirty="0"/>
              <a:t>Step 3:  convert to denary</a:t>
            </a:r>
          </a:p>
          <a:p>
            <a:pPr>
              <a:spcBef>
                <a:spcPts val="1200"/>
              </a:spcBef>
            </a:pPr>
            <a:r>
              <a:rPr lang="en-GB" dirty="0"/>
              <a:t>Step 4:  make it negative </a:t>
            </a:r>
            <a:r>
              <a:rPr lang="en-GB" dirty="0">
                <a:solidFill>
                  <a:srgbClr val="FF0000"/>
                </a:solidFill>
              </a:rPr>
              <a:t>if sign bit was 1</a:t>
            </a:r>
          </a:p>
        </p:txBody>
      </p:sp>
      <p:graphicFrame>
        <p:nvGraphicFramePr>
          <p:cNvPr id="5" name="Invert"/>
          <p:cNvGraphicFramePr>
            <a:graphicFrameLocks noGrp="1"/>
          </p:cNvGraphicFramePr>
          <p:nvPr>
            <p:ph sz="half" idx="2"/>
            <p:extLst>
              <p:ext uri="{D42A27DB-BD31-4B8C-83A1-F6EECF244321}">
                <p14:modId xmlns:p14="http://schemas.microsoft.com/office/powerpoint/2010/main" val="359177942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extLst>
                  <a:ext uri="{0D108BD9-81ED-4DB2-BD59-A6C34878D82A}">
                    <a16:rowId xmlns:a16="http://schemas.microsoft.com/office/drawing/2014/main" val="1264206236"/>
                  </a:ext>
                </a:extLst>
              </a:tr>
            </a:tbl>
          </a:graphicData>
        </a:graphic>
      </p:graphicFrame>
      <p:grpSp>
        <p:nvGrpSpPr>
          <p:cNvPr id="14" name="Binary"/>
          <p:cNvGrpSpPr/>
          <p:nvPr/>
        </p:nvGrpSpPr>
        <p:grpSpPr>
          <a:xfrm>
            <a:off x="6179574" y="4315651"/>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1045002087"/>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Add 1"/>
          <p:cNvGrpSpPr/>
          <p:nvPr/>
        </p:nvGrpSpPr>
        <p:grpSpPr>
          <a:xfrm>
            <a:off x="6179574" y="3357864"/>
            <a:ext cx="5181600" cy="868784"/>
            <a:chOff x="6179574" y="4318758"/>
            <a:chExt cx="5181600" cy="868784"/>
          </a:xfrm>
        </p:grpSpPr>
        <p:graphicFrame>
          <p:nvGraphicFramePr>
            <p:cNvPr id="8" name="Content Placeholder 4"/>
            <p:cNvGraphicFramePr>
              <a:graphicFrameLocks/>
            </p:cNvGraphicFramePr>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43"/>
          <p:cNvGrpSpPr/>
          <p:nvPr/>
        </p:nvGrpSpPr>
        <p:grpSpPr>
          <a:xfrm>
            <a:off x="8405204" y="5273010"/>
            <a:ext cx="704039" cy="1119042"/>
            <a:chOff x="8405204" y="5273010"/>
            <a:chExt cx="704039" cy="1119042"/>
          </a:xfrm>
        </p:grpSpPr>
        <p:sp>
          <p:nvSpPr>
            <p:cNvPr id="10" name="Down Arrow 9"/>
            <p:cNvSpPr/>
            <p:nvPr/>
          </p:nvSpPr>
          <p:spPr>
            <a:xfrm>
              <a:off x="8502445" y="5273010"/>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8405204" y="5684166"/>
              <a:ext cx="704039" cy="707886"/>
            </a:xfrm>
            <a:prstGeom prst="rect">
              <a:avLst/>
            </a:prstGeom>
            <a:noFill/>
          </p:spPr>
          <p:txBody>
            <a:bodyPr wrap="none" rtlCol="0">
              <a:spAutoFit/>
            </a:bodyPr>
            <a:lstStyle/>
            <a:p>
              <a:r>
                <a:rPr lang="en-GB" sz="4000" dirty="0"/>
                <a:t>43</a:t>
              </a:r>
            </a:p>
          </p:txBody>
        </p:sp>
      </p:grpSp>
      <p:grpSp>
        <p:nvGrpSpPr>
          <p:cNvPr id="4" name="-43"/>
          <p:cNvGrpSpPr/>
          <p:nvPr/>
        </p:nvGrpSpPr>
        <p:grpSpPr>
          <a:xfrm>
            <a:off x="9282891" y="5684166"/>
            <a:ext cx="1457997" cy="707886"/>
            <a:chOff x="9282891" y="5706550"/>
            <a:chExt cx="1457997" cy="707886"/>
          </a:xfrm>
        </p:grpSpPr>
        <p:sp>
          <p:nvSpPr>
            <p:cNvPr id="20" name="TextBox 19"/>
            <p:cNvSpPr txBox="1"/>
            <p:nvPr/>
          </p:nvSpPr>
          <p:spPr>
            <a:xfrm>
              <a:off x="9781971" y="5706550"/>
              <a:ext cx="958917" cy="707886"/>
            </a:xfrm>
            <a:prstGeom prst="rect">
              <a:avLst/>
            </a:prstGeom>
            <a:noFill/>
          </p:spPr>
          <p:txBody>
            <a:bodyPr wrap="none" rtlCol="0">
              <a:spAutoFit/>
            </a:bodyPr>
            <a:lstStyle/>
            <a:p>
              <a:r>
                <a:rPr lang="en-GB" sz="4000" b="1" dirty="0"/>
                <a:t>–43</a:t>
              </a:r>
            </a:p>
          </p:txBody>
        </p:sp>
        <p:sp>
          <p:nvSpPr>
            <p:cNvPr id="21" name="Down Arrow 20"/>
            <p:cNvSpPr/>
            <p:nvPr/>
          </p:nvSpPr>
          <p:spPr>
            <a:xfrm rot="16200000">
              <a:off x="9187510" y="589777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E3F5D86-A06B-47F9-B041-9B60B78341B3}"/>
              </a:ext>
            </a:extLst>
          </p:cNvPr>
          <p:cNvGrpSpPr/>
          <p:nvPr/>
        </p:nvGrpSpPr>
        <p:grpSpPr>
          <a:xfrm>
            <a:off x="1782704" y="1302405"/>
            <a:ext cx="1292341" cy="972165"/>
            <a:chOff x="1771274" y="1302405"/>
            <a:chExt cx="1292341" cy="972165"/>
          </a:xfrm>
        </p:grpSpPr>
        <p:sp>
          <p:nvSpPr>
            <p:cNvPr id="7" name="Oval 6">
              <a:extLst>
                <a:ext uri="{FF2B5EF4-FFF2-40B4-BE49-F238E27FC236}">
                  <a16:creationId xmlns:a16="http://schemas.microsoft.com/office/drawing/2014/main" id="{18CC92FD-0E49-4094-A3BF-3F9D1670408F}"/>
                </a:ext>
              </a:extLst>
            </p:cNvPr>
            <p:cNvSpPr/>
            <p:nvPr/>
          </p:nvSpPr>
          <p:spPr>
            <a:xfrm>
              <a:off x="2263140" y="1802765"/>
              <a:ext cx="308610" cy="4718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A33227C-E3C9-4774-B95A-CB9B657C3347}"/>
                </a:ext>
              </a:extLst>
            </p:cNvPr>
            <p:cNvSpPr txBox="1"/>
            <p:nvPr/>
          </p:nvSpPr>
          <p:spPr>
            <a:xfrm>
              <a:off x="1771274" y="1302405"/>
              <a:ext cx="1292341" cy="523220"/>
            </a:xfrm>
            <a:prstGeom prst="rect">
              <a:avLst/>
            </a:prstGeom>
            <a:noFill/>
          </p:spPr>
          <p:txBody>
            <a:bodyPr wrap="none" rtlCol="0">
              <a:spAutoFit/>
            </a:bodyPr>
            <a:lstStyle/>
            <a:p>
              <a:pPr algn="ctr"/>
              <a:r>
                <a:rPr lang="en-GB" sz="2800" b="1" dirty="0">
                  <a:solidFill>
                    <a:srgbClr val="7030A0"/>
                  </a:solidFill>
                </a:rPr>
                <a:t>Sign bit</a:t>
              </a:r>
            </a:p>
          </p:txBody>
        </p:sp>
      </p:grpSp>
    </p:spTree>
    <p:extLst>
      <p:ext uri="{BB962C8B-B14F-4D97-AF65-F5344CB8AC3E}">
        <p14:creationId xmlns:p14="http://schemas.microsoft.com/office/powerpoint/2010/main" val="20082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500"/>
                                        <p:tgtEl>
                                          <p:spTgt spid="3">
                                            <p:txEl>
                                              <p:pRg st="1" end="1"/>
                                            </p:txEl>
                                          </p:spTgt>
                                        </p:tgtEl>
                                      </p:cBhvr>
                                    </p:animEffect>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1000"/>
                                        <p:tgtEl>
                                          <p:spTgt spid="3">
                                            <p:txEl>
                                              <p:pRg st="2" end="2"/>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1500"/>
                                        <p:tgtEl>
                                          <p:spTgt spid="19"/>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1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wipe(left)">
                                      <p:cBhvr>
                                        <p:cTn id="34" dur="1500"/>
                                        <p:tgtEl>
                                          <p:spTgt spid="3">
                                            <p:txEl>
                                              <p:pRg st="3" end="3"/>
                                            </p:txEl>
                                          </p:spTgt>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1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left)">
                                      <p:cBhvr>
                                        <p:cTn id="43" dur="20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5181600" cy="4807650"/>
          </a:xfrm>
        </p:spPr>
        <p:txBody>
          <a:bodyPr>
            <a:normAutofit/>
          </a:bodyPr>
          <a:lstStyle/>
          <a:p>
            <a:pPr marL="0" indent="0">
              <a:buNone/>
            </a:pPr>
            <a:r>
              <a:rPr lang="en-GB" b="1" dirty="0"/>
              <a:t>Convert:   </a:t>
            </a:r>
          </a:p>
          <a:p>
            <a:pPr>
              <a:spcBef>
                <a:spcPts val="4800"/>
              </a:spcBef>
            </a:pPr>
            <a:r>
              <a:rPr lang="en-GB" dirty="0"/>
              <a:t>Step 1:  </a:t>
            </a:r>
          </a:p>
          <a:p>
            <a:pPr>
              <a:spcBef>
                <a:spcPts val="5400"/>
              </a:spcBef>
            </a:pPr>
            <a:r>
              <a:rPr lang="en-GB" dirty="0"/>
              <a:t>Step 2:  </a:t>
            </a:r>
          </a:p>
          <a:p>
            <a:pPr>
              <a:spcBef>
                <a:spcPts val="8400"/>
              </a:spcBef>
            </a:pPr>
            <a:r>
              <a:rPr lang="en-GB" dirty="0"/>
              <a:t>Step 3:  </a:t>
            </a:r>
          </a:p>
          <a:p>
            <a:pPr>
              <a:spcBef>
                <a:spcPts val="1200"/>
              </a:spcBef>
            </a:pPr>
            <a:r>
              <a:rPr lang="en-GB" dirty="0"/>
              <a:t>Step 4:  </a:t>
            </a:r>
          </a:p>
        </p:txBody>
      </p:sp>
      <p:graphicFrame>
        <p:nvGraphicFramePr>
          <p:cNvPr id="5" name="Invert"/>
          <p:cNvGraphicFramePr>
            <a:graphicFrameLocks noGrp="1"/>
          </p:cNvGraphicFramePr>
          <p:nvPr>
            <p:ph sz="half" idx="2"/>
            <p:extLst>
              <p:ext uri="{D42A27DB-BD31-4B8C-83A1-F6EECF244321}">
                <p14:modId xmlns:p14="http://schemas.microsoft.com/office/powerpoint/2010/main" val="151126447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3367145375"/>
              </p:ext>
            </p:extLst>
          </p:nvPr>
        </p:nvGraphicFramePr>
        <p:xfrm>
          <a:off x="6179574" y="4730086"/>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664899868"/>
              </p:ext>
            </p:extLst>
          </p:nvPr>
        </p:nvGraphicFramePr>
        <p:xfrm>
          <a:off x="6179574" y="3769448"/>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25306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 Practise</a:t>
            </a:r>
          </a:p>
        </p:txBody>
      </p:sp>
      <p:sp>
        <p:nvSpPr>
          <p:cNvPr id="3" name="Content Placeholder 2"/>
          <p:cNvSpPr>
            <a:spLocks noGrp="1"/>
          </p:cNvSpPr>
          <p:nvPr>
            <p:ph idx="1"/>
          </p:nvPr>
        </p:nvSpPr>
        <p:spPr/>
        <p:txBody>
          <a:bodyPr>
            <a:normAutofit fontScale="92500" lnSpcReduction="10000"/>
          </a:bodyPr>
          <a:lstStyle/>
          <a:p>
            <a:pPr marL="0" indent="0">
              <a:buNone/>
            </a:pPr>
            <a:r>
              <a:rPr lang="en-GB" b="1" dirty="0"/>
              <a:t>Convert the 8-bit two’s complement values to denary</a:t>
            </a:r>
          </a:p>
          <a:p>
            <a:pPr marL="971550" lvl="1" indent="-514350">
              <a:lnSpc>
                <a:spcPct val="150000"/>
              </a:lnSpc>
              <a:buFont typeface="+mj-lt"/>
              <a:buAutoNum type="arabicPeriod"/>
            </a:pPr>
            <a:r>
              <a:rPr lang="en-GB" sz="3000" b="1" dirty="0"/>
              <a:t>1010 1010</a:t>
            </a:r>
          </a:p>
          <a:p>
            <a:pPr marL="971550" lvl="1" indent="-514350">
              <a:lnSpc>
                <a:spcPct val="150000"/>
              </a:lnSpc>
              <a:buFont typeface="+mj-lt"/>
              <a:buAutoNum type="arabicPeriod"/>
            </a:pPr>
            <a:r>
              <a:rPr lang="en-GB" sz="3000" b="1" dirty="0"/>
              <a:t>1000 0110 </a:t>
            </a:r>
          </a:p>
          <a:p>
            <a:pPr marL="971550" lvl="1" indent="-514350">
              <a:lnSpc>
                <a:spcPct val="150000"/>
              </a:lnSpc>
              <a:buFont typeface="+mj-lt"/>
              <a:buAutoNum type="arabicPeriod"/>
            </a:pPr>
            <a:r>
              <a:rPr lang="en-GB" sz="3000" b="1" dirty="0"/>
              <a:t>0011 0110 </a:t>
            </a:r>
          </a:p>
          <a:p>
            <a:pPr marL="971550" lvl="1" indent="-514350">
              <a:lnSpc>
                <a:spcPct val="150000"/>
              </a:lnSpc>
              <a:buFont typeface="+mj-lt"/>
              <a:buAutoNum type="arabicPeriod"/>
            </a:pPr>
            <a:r>
              <a:rPr lang="en-GB" sz="3000" b="1" dirty="0"/>
              <a:t>1101 1000 </a:t>
            </a:r>
          </a:p>
          <a:p>
            <a:pPr marL="971550" lvl="1" indent="-514350">
              <a:lnSpc>
                <a:spcPct val="150000"/>
              </a:lnSpc>
              <a:buFont typeface="+mj-lt"/>
              <a:buAutoNum type="arabicPeriod"/>
            </a:pPr>
            <a:r>
              <a:rPr lang="en-GB" sz="3000" b="1" dirty="0"/>
              <a:t>1010 1010 </a:t>
            </a:r>
          </a:p>
          <a:p>
            <a:pPr marL="971550" lvl="1" indent="-514350">
              <a:lnSpc>
                <a:spcPct val="150000"/>
              </a:lnSpc>
              <a:buFont typeface="+mj-lt"/>
              <a:buAutoNum type="arabicPeriod"/>
            </a:pPr>
            <a:r>
              <a:rPr lang="en-GB" sz="3000" b="1" dirty="0"/>
              <a:t>1111 0111 </a:t>
            </a:r>
            <a:endParaRPr lang="en-GB" b="1" dirty="0"/>
          </a:p>
        </p:txBody>
      </p:sp>
    </p:spTree>
    <p:extLst>
      <p:ext uri="{BB962C8B-B14F-4D97-AF65-F5344CB8AC3E}">
        <p14:creationId xmlns:p14="http://schemas.microsoft.com/office/powerpoint/2010/main" val="136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68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1" dur="500"/>
                                        <p:tgtEl>
                                          <p:spTgt spid="5">
                                            <p:graphicEl>
                                              <a:dgm id="{19C32B8D-512E-49A1-A0E6-109384C61E4D}"/>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5" dur="500"/>
                                        <p:tgtEl>
                                          <p:spTgt spid="5">
                                            <p:graphicEl>
                                              <a:dgm id="{AAD30B60-88C6-4919-B6DD-9F480459E84E}"/>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19" dur="500"/>
                                        <p:tgtEl>
                                          <p:spTgt spid="5">
                                            <p:graphicEl>
                                              <a:dgm id="{0DFDFC6D-8604-4378-B6A3-6A6720006C95}"/>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graphicEl>
                                              <a:dgm id="{3451A250-69C4-4911-A975-CCB8D5F6053B}"/>
                                            </p:graphicEl>
                                          </p:spTgt>
                                        </p:tgtEl>
                                        <p:attrNameLst>
                                          <p:attrName>style.visibility</p:attrName>
                                        </p:attrNameLst>
                                      </p:cBhvr>
                                      <p:to>
                                        <p:strVal val="visible"/>
                                      </p:to>
                                    </p:set>
                                    <p:animEffect transition="in" filter="wipe(left)">
                                      <p:cBhvr>
                                        <p:cTn id="23" dur="500"/>
                                        <p:tgtEl>
                                          <p:spTgt spid="5">
                                            <p:graphicEl>
                                              <a:dgm id="{3451A250-69C4-4911-A975-CCB8D5F6053B}"/>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graphicEl>
                                              <a:dgm id="{56AFEC8A-7D45-4965-A718-64DE087BA59E}"/>
                                            </p:graphicEl>
                                          </p:spTgt>
                                        </p:tgtEl>
                                        <p:attrNameLst>
                                          <p:attrName>style.visibility</p:attrName>
                                        </p:attrNameLst>
                                      </p:cBhvr>
                                      <p:to>
                                        <p:strVal val="visible"/>
                                      </p:to>
                                    </p:set>
                                    <p:animEffect transition="in" filter="wipe(left)">
                                      <p:cBhvr>
                                        <p:cTn id="27" dur="500"/>
                                        <p:tgtEl>
                                          <p:spTgt spid="5">
                                            <p:graphicEl>
                                              <a:dgm id="{56AFEC8A-7D45-4965-A718-64DE087BA59E}"/>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31" dur="500"/>
                                        <p:tgtEl>
                                          <p:spTgt spid="5">
                                            <p:graphicEl>
                                              <a:dgm id="{17253025-0BE3-46B4-B2C8-BFD879D75B26}"/>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5" dur="500"/>
                                        <p:tgtEl>
                                          <p:spTgt spid="5">
                                            <p:graphicEl>
                                              <a:dgm id="{B2D4CD90-7709-4B59-AC85-D09667CFC12B}"/>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9" dur="500"/>
                                        <p:tgtEl>
                                          <p:spTgt spid="5">
                                            <p:graphicEl>
                                              <a:dgm id="{056CCBB6-5CE0-4348-89C6-99FB2D3AB62B}"/>
                                            </p:graphic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3" dur="500"/>
                                        <p:tgtEl>
                                          <p:spTgt spid="5">
                                            <p:graphicEl>
                                              <a:dgm id="{90709722-0E94-45E4-BEDD-48CB660682DD}"/>
                                            </p:graphic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1" dur="500"/>
                                        <p:tgtEl>
                                          <p:spTgt spid="5">
                                            <p:graphicEl>
                                              <a:dgm id="{C92F1771-01AA-4FF3-B7EC-0229DB7A592C}"/>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1500"/>
                                        <p:tgtEl>
                                          <p:spTgt spid="4"/>
                                        </p:tgtEl>
                                      </p:cBhvr>
                                    </p:animEffect>
                                  </p:childTnLst>
                                </p:cTn>
                              </p:par>
                              <p:par>
                                <p:cTn id="57" presetID="22" presetClass="entr" presetSubtype="2"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right)">
                                      <p:cBhvr>
                                        <p:cTn id="59"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1184611"/>
              </p:ext>
            </p:extLst>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Sign bit</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sp>
        <p:nvSpPr>
          <p:cNvPr id="10" name="TextBox 9"/>
          <p:cNvSpPr txBox="1"/>
          <p:nvPr/>
        </p:nvSpPr>
        <p:spPr>
          <a:xfrm>
            <a:off x="7204202" y="5784989"/>
            <a:ext cx="4149598" cy="707886"/>
          </a:xfrm>
          <a:prstGeom prst="rect">
            <a:avLst/>
          </a:prstGeom>
          <a:noFill/>
        </p:spPr>
        <p:txBody>
          <a:bodyPr wrap="none" rtlCol="0">
            <a:spAutoFit/>
          </a:bodyPr>
          <a:lstStyle/>
          <a:p>
            <a:r>
              <a:rPr lang="en-GB" sz="4000" b="1" dirty="0"/>
              <a:t>Range: -128 to 127</a:t>
            </a:r>
          </a:p>
        </p:txBody>
      </p:sp>
      <p:sp>
        <p:nvSpPr>
          <p:cNvPr id="11" name="TextBox 10">
            <a:extLst>
              <a:ext uri="{FF2B5EF4-FFF2-40B4-BE49-F238E27FC236}">
                <a16:creationId xmlns:a16="http://schemas.microsoft.com/office/drawing/2014/main" id="{F41D9C04-43E1-47E2-BF53-B0D3B974AECD}"/>
              </a:ext>
            </a:extLst>
          </p:cNvPr>
          <p:cNvSpPr txBox="1"/>
          <p:nvPr/>
        </p:nvSpPr>
        <p:spPr>
          <a:xfrm>
            <a:off x="838200" y="2769161"/>
            <a:ext cx="2904962" cy="3170099"/>
          </a:xfrm>
          <a:prstGeom prst="rect">
            <a:avLst/>
          </a:prstGeom>
          <a:noFill/>
        </p:spPr>
        <p:txBody>
          <a:bodyPr wrap="none" rtlCol="0">
            <a:spAutoFit/>
          </a:bodyPr>
          <a:lstStyle/>
          <a:p>
            <a:r>
              <a:rPr lang="en-GB" sz="4000" b="1" dirty="0"/>
              <a:t>+</a:t>
            </a:r>
            <a:r>
              <a:rPr lang="en-GB" sz="4000" b="1" dirty="0" err="1"/>
              <a:t>ve</a:t>
            </a:r>
            <a:r>
              <a:rPr lang="en-GB" sz="4000" b="1" dirty="0"/>
              <a:t>	= 2</a:t>
            </a:r>
            <a:r>
              <a:rPr lang="en-GB" sz="4000" b="1" baseline="30000" dirty="0"/>
              <a:t>n-1 </a:t>
            </a:r>
            <a:r>
              <a:rPr lang="en-GB" sz="4000" b="1" dirty="0"/>
              <a:t>- 1</a:t>
            </a:r>
          </a:p>
          <a:p>
            <a:r>
              <a:rPr lang="en-GB" sz="4000" b="1" dirty="0"/>
              <a:t>	= 2</a:t>
            </a:r>
            <a:r>
              <a:rPr lang="en-GB" sz="4000" b="1" baseline="30000" dirty="0"/>
              <a:t>8-1</a:t>
            </a:r>
            <a:r>
              <a:rPr lang="en-GB" sz="4000" b="1" dirty="0"/>
              <a:t> - 1</a:t>
            </a:r>
          </a:p>
          <a:p>
            <a:r>
              <a:rPr lang="en-GB" sz="4000" b="1" dirty="0"/>
              <a:t>	= 2</a:t>
            </a:r>
            <a:r>
              <a:rPr lang="en-GB" sz="4000" b="1" baseline="30000" dirty="0"/>
              <a:t>7</a:t>
            </a:r>
            <a:r>
              <a:rPr lang="en-GB" sz="4000" b="1" dirty="0"/>
              <a:t> - 1</a:t>
            </a:r>
          </a:p>
          <a:p>
            <a:r>
              <a:rPr lang="en-GB" sz="4000" b="1" dirty="0"/>
              <a:t>	= 128 - 1</a:t>
            </a:r>
          </a:p>
          <a:p>
            <a:r>
              <a:rPr lang="en-GB" sz="4000" b="1" dirty="0"/>
              <a:t>	= 127</a:t>
            </a:r>
          </a:p>
        </p:txBody>
      </p:sp>
      <p:sp>
        <p:nvSpPr>
          <p:cNvPr id="12" name="TextBox 11">
            <a:extLst>
              <a:ext uri="{FF2B5EF4-FFF2-40B4-BE49-F238E27FC236}">
                <a16:creationId xmlns:a16="http://schemas.microsoft.com/office/drawing/2014/main" id="{C3229007-04B3-4A96-ABEA-DC4690E00D61}"/>
              </a:ext>
            </a:extLst>
          </p:cNvPr>
          <p:cNvSpPr txBox="1"/>
          <p:nvPr/>
        </p:nvSpPr>
        <p:spPr>
          <a:xfrm>
            <a:off x="4266460" y="2769161"/>
            <a:ext cx="2414444" cy="2554545"/>
          </a:xfrm>
          <a:prstGeom prst="rect">
            <a:avLst/>
          </a:prstGeom>
          <a:noFill/>
        </p:spPr>
        <p:txBody>
          <a:bodyPr wrap="none" rtlCol="0">
            <a:spAutoFit/>
          </a:bodyPr>
          <a:lstStyle/>
          <a:p>
            <a:r>
              <a:rPr lang="en-GB" sz="4000" b="1" dirty="0"/>
              <a:t>-</a:t>
            </a:r>
            <a:r>
              <a:rPr lang="en-GB" sz="4000" b="1" dirty="0" err="1"/>
              <a:t>ve</a:t>
            </a:r>
            <a:r>
              <a:rPr lang="en-GB" sz="4000" b="1" dirty="0"/>
              <a:t>	= -2</a:t>
            </a:r>
            <a:r>
              <a:rPr lang="en-GB" sz="4000" b="1" baseline="30000" dirty="0"/>
              <a:t>n-1</a:t>
            </a:r>
            <a:endParaRPr lang="en-GB" sz="4000" b="1" dirty="0"/>
          </a:p>
          <a:p>
            <a:r>
              <a:rPr lang="en-GB" sz="4000" b="1" dirty="0"/>
              <a:t>	= -2</a:t>
            </a:r>
            <a:r>
              <a:rPr lang="en-GB" sz="4000" b="1" baseline="30000" dirty="0"/>
              <a:t>8-1</a:t>
            </a:r>
            <a:endParaRPr lang="en-GB" sz="4000" b="1" dirty="0"/>
          </a:p>
          <a:p>
            <a:r>
              <a:rPr lang="en-GB" sz="4000" b="1" dirty="0"/>
              <a:t>	= -2</a:t>
            </a:r>
            <a:r>
              <a:rPr lang="en-GB" sz="4000" b="1" baseline="30000" dirty="0"/>
              <a:t>7</a:t>
            </a:r>
            <a:endParaRPr lang="en-GB" sz="4000" b="1" dirty="0"/>
          </a:p>
          <a:p>
            <a:r>
              <a:rPr lang="en-GB" sz="4000" b="1" dirty="0"/>
              <a:t>	= -128</a:t>
            </a:r>
          </a:p>
        </p:txBody>
      </p:sp>
    </p:spTree>
    <p:extLst>
      <p:ext uri="{BB962C8B-B14F-4D97-AF65-F5344CB8AC3E}">
        <p14:creationId xmlns:p14="http://schemas.microsoft.com/office/powerpoint/2010/main" val="19563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fade">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fade">
                                      <p:cBhvr>
                                        <p:cTn id="47" dur="500"/>
                                        <p:tgtEl>
                                          <p:spTgt spid="1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xEl>
                                              <p:pRg st="3" end="3"/>
                                            </p:txEl>
                                          </p:spTgt>
                                        </p:tgtEl>
                                        <p:attrNameLst>
                                          <p:attrName>style.visibility</p:attrName>
                                        </p:attrNameLst>
                                      </p:cBhvr>
                                      <p:to>
                                        <p:strVal val="visible"/>
                                      </p:to>
                                    </p:set>
                                    <p:animEffect transition="in" filter="fade">
                                      <p:cBhvr>
                                        <p:cTn id="52" dur="500"/>
                                        <p:tgtEl>
                                          <p:spTgt spid="12">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Floating-Point</a:t>
            </a:r>
          </a:p>
        </p:txBody>
      </p:sp>
      <p:sp>
        <p:nvSpPr>
          <p:cNvPr id="3" name="Subtitle 2"/>
          <p:cNvSpPr>
            <a:spLocks noGrp="1"/>
          </p:cNvSpPr>
          <p:nvPr>
            <p:ph type="body" idx="1"/>
          </p:nvPr>
        </p:nvSpPr>
        <p:spPr/>
        <p:txBody>
          <a:bodyPr/>
          <a:lstStyle/>
          <a:p>
            <a:r>
              <a:rPr lang="en-GB"/>
              <a:t>Real numbers</a:t>
            </a:r>
            <a:endParaRPr lang="en-GB" dirty="0"/>
          </a:p>
        </p:txBody>
      </p:sp>
    </p:spTree>
    <p:extLst>
      <p:ext uri="{BB962C8B-B14F-4D97-AF65-F5344CB8AC3E}">
        <p14:creationId xmlns:p14="http://schemas.microsoft.com/office/powerpoint/2010/main" val="2938542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floating-point representation of positive and negative real numbers, using the terms mantissa and exponent</a:t>
            </a:r>
          </a:p>
          <a:p>
            <a:r>
              <a:rPr lang="en-GB" dirty="0"/>
              <a:t>Describe the relationship between the number of bits assigned to the mantissa / exponent, and the range and precision of floating-point numbers</a:t>
            </a:r>
          </a:p>
          <a:p>
            <a:r>
              <a:rPr lang="en-GB" b="1" dirty="0"/>
              <a:t>All exemplification is expected to be in binary</a:t>
            </a:r>
          </a:p>
        </p:txBody>
      </p:sp>
    </p:spTree>
    <p:extLst>
      <p:ext uri="{BB962C8B-B14F-4D97-AF65-F5344CB8AC3E}">
        <p14:creationId xmlns:p14="http://schemas.microsoft.com/office/powerpoint/2010/main" val="21262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place values</a:t>
            </a:r>
          </a:p>
        </p:txBody>
      </p:sp>
      <p:graphicFrame>
        <p:nvGraphicFramePr>
          <p:cNvPr id="12" name="Content Placeholder 3"/>
          <p:cNvGraphicFramePr>
            <a:graphicFrameLocks/>
          </p:cNvGraphicFramePr>
          <p:nvPr>
            <p:extLst>
              <p:ext uri="{D42A27DB-BD31-4B8C-83A1-F6EECF244321}">
                <p14:modId xmlns:p14="http://schemas.microsoft.com/office/powerpoint/2010/main" val="2146342184"/>
              </p:ext>
            </p:extLst>
          </p:nvPr>
        </p:nvGraphicFramePr>
        <p:xfrm>
          <a:off x="838200" y="197529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-6</a:t>
                      </a:r>
                    </a:p>
                  </a:txBody>
                  <a:tcPr/>
                </a:tc>
                <a:tc>
                  <a:txBody>
                    <a:bodyPr/>
                    <a:lstStyle/>
                    <a:p>
                      <a:pPr algn="ctr"/>
                      <a:r>
                        <a:rPr lang="en-GB" sz="2800" dirty="0"/>
                        <a:t>2</a:t>
                      </a:r>
                      <a:r>
                        <a:rPr lang="en-GB" sz="2800" baseline="30000" dirty="0"/>
                        <a:t>-7</a:t>
                      </a:r>
                    </a:p>
                  </a:txBody>
                  <a:tcPr/>
                </a:tc>
                <a:extLst>
                  <a:ext uri="{0D108BD9-81ED-4DB2-BD59-A6C34878D82A}">
                    <a16:rowId xmlns:a16="http://schemas.microsoft.com/office/drawing/2014/main" val="1015777907"/>
                  </a:ext>
                </a:extLst>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2031534099"/>
              </p:ext>
            </p:extLst>
          </p:nvPr>
        </p:nvGraphicFramePr>
        <p:xfrm>
          <a:off x="883276" y="446481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algn="ctr"/>
                      <a:r>
                        <a:rPr lang="en-GB" sz="2800" dirty="0"/>
                        <a:t>1</a:t>
                      </a:r>
                    </a:p>
                  </a:txBody>
                  <a:tcPr/>
                </a:tc>
                <a:tc>
                  <a:txBody>
                    <a:bodyPr/>
                    <a:lstStyle/>
                    <a:p>
                      <a:pPr algn="ctr"/>
                      <a:r>
                        <a:rPr lang="en-GB" sz="2800" dirty="0"/>
                        <a:t>0·5</a:t>
                      </a:r>
                    </a:p>
                  </a:txBody>
                  <a:tcPr/>
                </a:tc>
                <a:tc>
                  <a:txBody>
                    <a:bodyPr/>
                    <a:lstStyle/>
                    <a:p>
                      <a:pPr algn="ctr"/>
                      <a:r>
                        <a:rPr lang="en-GB" sz="2800" dirty="0"/>
                        <a:t>0·25</a:t>
                      </a:r>
                    </a:p>
                  </a:txBody>
                  <a:tcPr/>
                </a:tc>
                <a:tc>
                  <a:txBody>
                    <a:bodyPr/>
                    <a:lstStyle/>
                    <a:p>
                      <a:pPr algn="ctr"/>
                      <a:r>
                        <a:rPr lang="en-GB" sz="2800" dirty="0"/>
                        <a:t>0·125</a:t>
                      </a:r>
                    </a:p>
                  </a:txBody>
                  <a:tcPr/>
                </a:tc>
                <a:tc>
                  <a:txBody>
                    <a:bodyPr/>
                    <a:lstStyle/>
                    <a:p>
                      <a:pPr algn="ctr"/>
                      <a:r>
                        <a:rPr lang="en-GB" sz="2800" dirty="0"/>
                        <a:t>0·0625</a:t>
                      </a:r>
                    </a:p>
                  </a:txBody>
                  <a:tcPr/>
                </a:tc>
                <a:tc>
                  <a:txBody>
                    <a:bodyPr/>
                    <a:lstStyle/>
                    <a:p>
                      <a:pPr algn="ctr"/>
                      <a:r>
                        <a:rPr lang="en-GB" sz="2800" dirty="0"/>
                        <a:t>0·03125</a:t>
                      </a:r>
                    </a:p>
                  </a:txBody>
                  <a:tcPr/>
                </a:tc>
                <a:tc>
                  <a:txBody>
                    <a:bodyPr/>
                    <a:lstStyle/>
                    <a:p>
                      <a:pPr algn="ctr"/>
                      <a:r>
                        <a:rPr lang="en-GB" sz="2800" dirty="0"/>
                        <a:t>0·015625</a:t>
                      </a:r>
                    </a:p>
                  </a:txBody>
                  <a:tcPr/>
                </a:tc>
                <a:tc>
                  <a:txBody>
                    <a:bodyPr/>
                    <a:lstStyle/>
                    <a:p>
                      <a:pPr algn="ctr"/>
                      <a:r>
                        <a:rPr lang="en-GB" sz="2800" dirty="0"/>
                        <a:t>0·0078125</a:t>
                      </a:r>
                    </a:p>
                  </a:txBody>
                  <a:tcPr/>
                </a:tc>
                <a:extLst>
                  <a:ext uri="{0D108BD9-81ED-4DB2-BD59-A6C34878D82A}">
                    <a16:rowId xmlns:a16="http://schemas.microsoft.com/office/drawing/2014/main" val="1015777907"/>
                  </a:ext>
                </a:extLst>
              </a:tr>
            </a:tbl>
          </a:graphicData>
        </a:graphic>
      </p:graphicFrame>
      <p:sp>
        <p:nvSpPr>
          <p:cNvPr id="6" name="Down Arrow 5"/>
          <p:cNvSpPr/>
          <p:nvPr/>
        </p:nvSpPr>
        <p:spPr>
          <a:xfrm>
            <a:off x="1091650"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own Arrow 9"/>
          <p:cNvSpPr/>
          <p:nvPr/>
        </p:nvSpPr>
        <p:spPr>
          <a:xfrm>
            <a:off x="9646423"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583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Two’s Complement</a:t>
            </a:r>
          </a:p>
        </p:txBody>
      </p:sp>
      <p:sp>
        <p:nvSpPr>
          <p:cNvPr id="3" name="Content Placeholder 2"/>
          <p:cNvSpPr>
            <a:spLocks noGrp="1"/>
          </p:cNvSpPr>
          <p:nvPr>
            <p:ph idx="1"/>
          </p:nvPr>
        </p:nvSpPr>
        <p:spPr/>
        <p:txBody>
          <a:bodyPr/>
          <a:lstStyle/>
          <a:p>
            <a:pPr marL="0" indent="0">
              <a:lnSpc>
                <a:spcPct val="150000"/>
              </a:lnSpc>
              <a:buNone/>
            </a:pPr>
            <a:r>
              <a:rPr lang="en-GB" b="1" dirty="0"/>
              <a:t>Using 8-bit two’s complement, convert the following:</a:t>
            </a:r>
          </a:p>
          <a:p>
            <a:pPr lvl="1">
              <a:lnSpc>
                <a:spcPct val="150000"/>
              </a:lnSpc>
            </a:pPr>
            <a:r>
              <a:rPr lang="en-GB" sz="2800" b="1" dirty="0"/>
              <a:t>-17</a:t>
            </a:r>
          </a:p>
          <a:p>
            <a:pPr lvl="1">
              <a:lnSpc>
                <a:spcPct val="150000"/>
              </a:lnSpc>
            </a:pPr>
            <a:r>
              <a:rPr lang="en-GB" sz="2800" b="1" dirty="0"/>
              <a:t>-123</a:t>
            </a:r>
          </a:p>
          <a:p>
            <a:pPr lvl="1">
              <a:lnSpc>
                <a:spcPct val="150000"/>
              </a:lnSpc>
            </a:pPr>
            <a:r>
              <a:rPr lang="en-GB" sz="2800" b="1" dirty="0"/>
              <a:t>1101 0111</a:t>
            </a:r>
          </a:p>
          <a:p>
            <a:pPr lvl="1">
              <a:lnSpc>
                <a:spcPct val="150000"/>
              </a:lnSpc>
            </a:pPr>
            <a:r>
              <a:rPr lang="en-GB" sz="2800" b="1" dirty="0"/>
              <a:t>1110 1010</a:t>
            </a:r>
          </a:p>
          <a:p>
            <a:endParaRPr lang="en-GB" dirty="0"/>
          </a:p>
          <a:p>
            <a:endParaRPr lang="en-GB" dirty="0"/>
          </a:p>
          <a:p>
            <a:endParaRPr lang="en-GB" dirty="0"/>
          </a:p>
        </p:txBody>
      </p:sp>
    </p:spTree>
    <p:extLst>
      <p:ext uri="{BB962C8B-B14F-4D97-AF65-F5344CB8AC3E}">
        <p14:creationId xmlns:p14="http://schemas.microsoft.com/office/powerpoint/2010/main" val="8649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pSp>
        <p:nvGrpSpPr>
          <p:cNvPr id="4" name="Group 3"/>
          <p:cNvGrpSpPr/>
          <p:nvPr/>
        </p:nvGrpSpPr>
        <p:grpSpPr>
          <a:xfrm>
            <a:off x="777642" y="1690688"/>
            <a:ext cx="3782422" cy="1574758"/>
            <a:chOff x="7057501" y="1539911"/>
            <a:chExt cx="3782422" cy="1574758"/>
          </a:xfrm>
        </p:grpSpPr>
        <p:sp>
          <p:nvSpPr>
            <p:cNvPr id="5" name="Bent Arrow 4"/>
            <p:cNvSpPr/>
            <p:nvPr/>
          </p:nvSpPr>
          <p:spPr>
            <a:xfrm rot="16200000" flipH="1">
              <a:off x="7260787" y="1585018"/>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8806994" y="1539911"/>
              <a:ext cx="2032929" cy="830997"/>
            </a:xfrm>
            <a:prstGeom prst="rect">
              <a:avLst/>
            </a:prstGeom>
            <a:noFill/>
          </p:spPr>
          <p:txBody>
            <a:bodyPr wrap="none" rtlCol="0">
              <a:spAutoFit/>
            </a:bodyPr>
            <a:lstStyle/>
            <a:p>
              <a:r>
                <a:rPr lang="en-GB" sz="4800" dirty="0"/>
                <a:t>Sign bit</a:t>
              </a:r>
            </a:p>
          </p:txBody>
        </p:sp>
      </p:grpSp>
      <p:cxnSp>
        <p:nvCxnSpPr>
          <p:cNvPr id="8" name="Straight Connector 7"/>
          <p:cNvCxnSpPr/>
          <p:nvPr/>
        </p:nvCxnSpPr>
        <p:spPr>
          <a:xfrm>
            <a:off x="1474897" y="4129548"/>
            <a:ext cx="6264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0" name="Group 9"/>
          <p:cNvGrpSpPr/>
          <p:nvPr/>
        </p:nvGrpSpPr>
        <p:grpSpPr>
          <a:xfrm>
            <a:off x="796741" y="4220121"/>
            <a:ext cx="4180492" cy="1567920"/>
            <a:chOff x="664008" y="4032672"/>
            <a:chExt cx="4180492" cy="1567920"/>
          </a:xfrm>
        </p:grpSpPr>
        <p:sp>
          <p:nvSpPr>
            <p:cNvPr id="11" name="TextBox 10"/>
            <p:cNvSpPr txBox="1"/>
            <p:nvPr/>
          </p:nvSpPr>
          <p:spPr>
            <a:xfrm>
              <a:off x="664008" y="4769595"/>
              <a:ext cx="2447208" cy="830997"/>
            </a:xfrm>
            <a:prstGeom prst="rect">
              <a:avLst/>
            </a:prstGeom>
            <a:noFill/>
          </p:spPr>
          <p:txBody>
            <a:bodyPr wrap="none" rtlCol="0">
              <a:spAutoFit/>
            </a:bodyPr>
            <a:lstStyle/>
            <a:p>
              <a:pPr algn="r"/>
              <a:r>
                <a:rPr lang="en-GB" sz="4800" dirty="0"/>
                <a:t>Mantissa</a:t>
              </a:r>
            </a:p>
          </p:txBody>
        </p:sp>
        <p:sp>
          <p:nvSpPr>
            <p:cNvPr id="12" name="Bent Arrow 11"/>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cxnSp>
        <p:nvCxnSpPr>
          <p:cNvPr id="13" name="Straight Connector 12"/>
          <p:cNvCxnSpPr/>
          <p:nvPr/>
        </p:nvCxnSpPr>
        <p:spPr>
          <a:xfrm>
            <a:off x="8135672" y="4129548"/>
            <a:ext cx="316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6" name="Group 15"/>
          <p:cNvGrpSpPr/>
          <p:nvPr/>
        </p:nvGrpSpPr>
        <p:grpSpPr>
          <a:xfrm>
            <a:off x="5705881" y="4220121"/>
            <a:ext cx="4289497" cy="1567920"/>
            <a:chOff x="555003" y="4032672"/>
            <a:chExt cx="4289497" cy="1567920"/>
          </a:xfrm>
        </p:grpSpPr>
        <p:sp>
          <p:nvSpPr>
            <p:cNvPr id="17" name="TextBox 16"/>
            <p:cNvSpPr txBox="1"/>
            <p:nvPr/>
          </p:nvSpPr>
          <p:spPr>
            <a:xfrm>
              <a:off x="555003" y="4769595"/>
              <a:ext cx="2556213" cy="830997"/>
            </a:xfrm>
            <a:prstGeom prst="rect">
              <a:avLst/>
            </a:prstGeom>
            <a:noFill/>
          </p:spPr>
          <p:txBody>
            <a:bodyPr wrap="none" rtlCol="0">
              <a:spAutoFit/>
            </a:bodyPr>
            <a:lstStyle/>
            <a:p>
              <a:pPr algn="r"/>
              <a:r>
                <a:rPr lang="en-GB" sz="4800" dirty="0"/>
                <a:t>Exponent</a:t>
              </a:r>
            </a:p>
          </p:txBody>
        </p:sp>
        <p:sp>
          <p:nvSpPr>
            <p:cNvPr id="18" name="Bent Arrow 17"/>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5" name="TextBox 14">
            <a:extLst>
              <a:ext uri="{FF2B5EF4-FFF2-40B4-BE49-F238E27FC236}">
                <a16:creationId xmlns:a16="http://schemas.microsoft.com/office/drawing/2014/main" id="{DBA2D3C4-1209-462A-A7F0-0605D8371758}"/>
              </a:ext>
            </a:extLst>
          </p:cNvPr>
          <p:cNvSpPr txBox="1"/>
          <p:nvPr/>
        </p:nvSpPr>
        <p:spPr>
          <a:xfrm>
            <a:off x="796741" y="5908099"/>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B7C2B63E-1B91-4B4A-A47F-3C423ECEE6DC}"/>
              </a:ext>
            </a:extLst>
          </p:cNvPr>
          <p:cNvSpPr txBox="1"/>
          <p:nvPr/>
        </p:nvSpPr>
        <p:spPr>
          <a:xfrm>
            <a:off x="5705881" y="5902723"/>
            <a:ext cx="3408771" cy="584775"/>
          </a:xfrm>
          <a:prstGeom prst="rect">
            <a:avLst/>
          </a:prstGeom>
          <a:noFill/>
        </p:spPr>
        <p:txBody>
          <a:bodyPr wrap="square" rtlCol="0">
            <a:spAutoFit/>
          </a:bodyPr>
          <a:lstStyle/>
          <a:p>
            <a:r>
              <a:rPr lang="en-GB" sz="3200" dirty="0"/>
              <a:t>Two's complement</a:t>
            </a:r>
          </a:p>
        </p:txBody>
      </p:sp>
    </p:spTree>
    <p:extLst>
      <p:ext uri="{BB962C8B-B14F-4D97-AF65-F5344CB8AC3E}">
        <p14:creationId xmlns:p14="http://schemas.microsoft.com/office/powerpoint/2010/main" val="161309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outVertical)">
                                      <p:cBhvr>
                                        <p:cTn id="26" dur="500"/>
                                        <p:tgtEl>
                                          <p:spTgt spid="1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outVertical)">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outVertical)">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sp>
        <p:nvSpPr>
          <p:cNvPr id="5" name="Bent Arrow 4"/>
          <p:cNvSpPr/>
          <p:nvPr/>
        </p:nvSpPr>
        <p:spPr>
          <a:xfrm rot="16200000" flipH="1">
            <a:off x="980928" y="173579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Bent Arrow 11"/>
          <p:cNvSpPr/>
          <p:nvPr/>
        </p:nvSpPr>
        <p:spPr>
          <a:xfrm rot="5400000" flipH="1">
            <a:off x="3447581"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Bent Arrow 17"/>
          <p:cNvSpPr/>
          <p:nvPr/>
        </p:nvSpPr>
        <p:spPr>
          <a:xfrm rot="5400000" flipH="1">
            <a:off x="8465726"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60443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1/3</a:t>
            </a:r>
          </a:p>
        </p:txBody>
      </p:sp>
      <p:sp>
        <p:nvSpPr>
          <p:cNvPr id="3" name="TextBox 2"/>
          <p:cNvSpPr txBox="1"/>
          <p:nvPr/>
        </p:nvSpPr>
        <p:spPr>
          <a:xfrm>
            <a:off x="838200" y="2456672"/>
            <a:ext cx="7510069" cy="1200329"/>
          </a:xfrm>
          <a:prstGeom prst="rect">
            <a:avLst/>
          </a:prstGeom>
          <a:noFill/>
        </p:spPr>
        <p:txBody>
          <a:bodyPr wrap="none" rtlCol="0">
            <a:spAutoFit/>
          </a:bodyPr>
          <a:lstStyle/>
          <a:p>
            <a:r>
              <a:rPr lang="en-GB" sz="7200" dirty="0"/>
              <a:t>Fixed: 1000010·101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0·1000010101 × 2</a:t>
            </a:r>
            <a:r>
              <a:rPr lang="en-GB" sz="7200" baseline="30000" dirty="0"/>
              <a:t>111</a:t>
            </a:r>
          </a:p>
        </p:txBody>
      </p:sp>
      <p:sp>
        <p:nvSpPr>
          <p:cNvPr id="9" name="Arc 8"/>
          <p:cNvSpPr/>
          <p:nvPr/>
        </p:nvSpPr>
        <p:spPr>
          <a:xfrm>
            <a:off x="3273552" y="1866865"/>
            <a:ext cx="3438144" cy="1491424"/>
          </a:xfrm>
          <a:prstGeom prst="arc">
            <a:avLst>
              <a:gd name="adj1" fmla="val 10591307"/>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4152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49C7D2-60F6-2DB6-7FEB-3057E4A13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B121B-282C-5E3E-C2DB-B9F3B0EA4AA4}"/>
              </a:ext>
            </a:extLst>
          </p:cNvPr>
          <p:cNvSpPr>
            <a:spLocks noGrp="1"/>
          </p:cNvSpPr>
          <p:nvPr>
            <p:ph type="title"/>
          </p:nvPr>
        </p:nvSpPr>
        <p:spPr/>
        <p:txBody>
          <a:bodyPr/>
          <a:lstStyle/>
          <a:p>
            <a:r>
              <a:rPr lang="en-GB" dirty="0"/>
              <a:t>Example 1 – Part 1/3</a:t>
            </a:r>
          </a:p>
        </p:txBody>
      </p:sp>
      <p:sp>
        <p:nvSpPr>
          <p:cNvPr id="3" name="TextBox 2">
            <a:extLst>
              <a:ext uri="{FF2B5EF4-FFF2-40B4-BE49-F238E27FC236}">
                <a16:creationId xmlns:a16="http://schemas.microsoft.com/office/drawing/2014/main" id="{8A31B857-9CA0-16A2-13A6-A0C035DFC853}"/>
              </a:ext>
            </a:extLst>
          </p:cNvPr>
          <p:cNvSpPr txBox="1"/>
          <p:nvPr/>
        </p:nvSpPr>
        <p:spPr>
          <a:xfrm>
            <a:off x="838200" y="2456672"/>
            <a:ext cx="7510069" cy="1200329"/>
          </a:xfrm>
          <a:prstGeom prst="rect">
            <a:avLst/>
          </a:prstGeom>
          <a:noFill/>
        </p:spPr>
        <p:txBody>
          <a:bodyPr wrap="none" rtlCol="0">
            <a:spAutoFit/>
          </a:bodyPr>
          <a:lstStyle/>
          <a:p>
            <a:r>
              <a:rPr lang="en-GB" sz="7200" dirty="0"/>
              <a:t>Fixed: 1000010·101</a:t>
            </a:r>
            <a:endParaRPr lang="en-GB" sz="7200" baseline="30000" dirty="0"/>
          </a:p>
        </p:txBody>
      </p:sp>
      <p:sp>
        <p:nvSpPr>
          <p:cNvPr id="4" name="TextBox 3">
            <a:extLst>
              <a:ext uri="{FF2B5EF4-FFF2-40B4-BE49-F238E27FC236}">
                <a16:creationId xmlns:a16="http://schemas.microsoft.com/office/drawing/2014/main" id="{89E2C170-E04E-6A3D-9464-05C424C570F4}"/>
              </a:ext>
            </a:extLst>
          </p:cNvPr>
          <p:cNvSpPr txBox="1"/>
          <p:nvPr/>
        </p:nvSpPr>
        <p:spPr>
          <a:xfrm>
            <a:off x="838200" y="4551001"/>
            <a:ext cx="10134600" cy="1200329"/>
          </a:xfrm>
          <a:prstGeom prst="rect">
            <a:avLst/>
          </a:prstGeom>
          <a:noFill/>
        </p:spPr>
        <p:txBody>
          <a:bodyPr wrap="square" rtlCol="0">
            <a:spAutoFit/>
          </a:bodyPr>
          <a:lstStyle/>
          <a:p>
            <a:r>
              <a:rPr lang="en-GB" sz="7200" dirty="0"/>
              <a:t>Float: 0·1000010101</a:t>
            </a:r>
            <a:endParaRPr lang="en-GB" sz="7200" baseline="30000" dirty="0"/>
          </a:p>
        </p:txBody>
      </p:sp>
    </p:spTree>
    <p:extLst>
      <p:ext uri="{BB962C8B-B14F-4D97-AF65-F5344CB8AC3E}">
        <p14:creationId xmlns:p14="http://schemas.microsoft.com/office/powerpoint/2010/main" val="239276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2/3</a:t>
            </a:r>
          </a:p>
        </p:txBody>
      </p:sp>
      <p:graphicFrame>
        <p:nvGraphicFramePr>
          <p:cNvPr id="6" name="Table 5"/>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67414899"/>
              </p:ext>
            </p:extLst>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17791064"/>
              </p:ext>
            </p:extLst>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
        <p:nvSpPr>
          <p:cNvPr id="10" name="TextBox 9"/>
          <p:cNvSpPr txBox="1"/>
          <p:nvPr/>
        </p:nvSpPr>
        <p:spPr>
          <a:xfrm>
            <a:off x="5472548" y="6033596"/>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cxnSp>
        <p:nvCxnSpPr>
          <p:cNvPr id="11" name="Straight Connector 10"/>
          <p:cNvCxnSpPr>
            <a:cxnSpLocks/>
          </p:cNvCxnSpPr>
          <p:nvPr/>
        </p:nvCxnSpPr>
        <p:spPr>
          <a:xfrm>
            <a:off x="5487328" y="5235677"/>
            <a:ext cx="1869843"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7704555" y="6282813"/>
            <a:ext cx="1836000" cy="0"/>
          </a:xfrm>
          <a:prstGeom prst="line">
            <a:avLst/>
          </a:prstGeom>
          <a:ln w="76200">
            <a:solidFill>
              <a:srgbClr val="7030A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CEB138BE-6472-7D25-2697-C5AB2921F88B}"/>
              </a:ext>
            </a:extLst>
          </p:cNvPr>
          <p:cNvCxnSpPr>
            <a:cxnSpLocks/>
          </p:cNvCxnSpPr>
          <p:nvPr/>
        </p:nvCxnSpPr>
        <p:spPr>
          <a:xfrm>
            <a:off x="1736152" y="2811230"/>
            <a:ext cx="4463682"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23312BC6-D39E-F5E6-7EE8-51E2AF4BE4C6}"/>
              </a:ext>
            </a:extLst>
          </p:cNvPr>
          <p:cNvCxnSpPr/>
          <p:nvPr/>
        </p:nvCxnSpPr>
        <p:spPr>
          <a:xfrm>
            <a:off x="7704555" y="2431376"/>
            <a:ext cx="75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4" name="Line Callout 2 (No Border) 16">
            <a:extLst>
              <a:ext uri="{FF2B5EF4-FFF2-40B4-BE49-F238E27FC236}">
                <a16:creationId xmlns:a16="http://schemas.microsoft.com/office/drawing/2014/main" id="{53020A91-C533-EFB8-949E-8B8426D58C31}"/>
              </a:ext>
            </a:extLst>
          </p:cNvPr>
          <p:cNvSpPr/>
          <p:nvPr/>
        </p:nvSpPr>
        <p:spPr>
          <a:xfrm>
            <a:off x="8851848" y="3151597"/>
            <a:ext cx="2031690" cy="449451"/>
          </a:xfrm>
          <a:prstGeom prst="callout2">
            <a:avLst>
              <a:gd name="adj1" fmla="val 52610"/>
              <a:gd name="adj2" fmla="val 736"/>
              <a:gd name="adj3" fmla="val 53401"/>
              <a:gd name="adj4" fmla="val -34694"/>
              <a:gd name="adj5" fmla="val -106869"/>
              <a:gd name="adj6" fmla="val -63287"/>
            </a:avLst>
          </a:prstGeom>
          <a:noFill/>
          <a:ln w="57150">
            <a:solidFill>
              <a:srgbClr val="7030A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rgbClr val="7030A0"/>
                </a:solidFill>
              </a:rPr>
              <a:t>Base not used</a:t>
            </a:r>
          </a:p>
        </p:txBody>
      </p:sp>
      <p:cxnSp>
        <p:nvCxnSpPr>
          <p:cNvPr id="14" name="Straight Arrow Connector 13">
            <a:extLst>
              <a:ext uri="{FF2B5EF4-FFF2-40B4-BE49-F238E27FC236}">
                <a16:creationId xmlns:a16="http://schemas.microsoft.com/office/drawing/2014/main" id="{AF00A05C-D6FA-FB89-705E-B791C49603FE}"/>
              </a:ext>
            </a:extLst>
          </p:cNvPr>
          <p:cNvCxnSpPr>
            <a:cxnSpLocks/>
            <a:stCxn id="10" idx="0"/>
          </p:cNvCxnSpPr>
          <p:nvPr/>
        </p:nvCxnSpPr>
        <p:spPr>
          <a:xfrm flipV="1">
            <a:off x="6163315" y="5423097"/>
            <a:ext cx="0" cy="610499"/>
          </a:xfrm>
          <a:prstGeom prst="straightConnector1">
            <a:avLst/>
          </a:prstGeom>
          <a:ln w="57150">
            <a:solidFill>
              <a:srgbClr val="7030A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4D67CA-F781-BA50-5807-4B48ECAEA58D}"/>
              </a:ext>
            </a:extLst>
          </p:cNvPr>
          <p:cNvCxnSpPr>
            <a:stCxn id="10" idx="3"/>
          </p:cNvCxnSpPr>
          <p:nvPr/>
        </p:nvCxnSpPr>
        <p:spPr>
          <a:xfrm>
            <a:off x="6854081" y="6295206"/>
            <a:ext cx="629935" cy="934"/>
          </a:xfrm>
          <a:prstGeom prst="straightConnector1">
            <a:avLst/>
          </a:prstGeom>
          <a:ln w="57150">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EEADE5-A932-DB74-7BD3-D6ABE07FA112}"/>
              </a:ext>
            </a:extLst>
          </p:cNvPr>
          <p:cNvCxnSpPr>
            <a:cxnSpLocks/>
          </p:cNvCxnSpPr>
          <p:nvPr/>
        </p:nvCxnSpPr>
        <p:spPr>
          <a:xfrm>
            <a:off x="1114827" y="5235677"/>
            <a:ext cx="4032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900E76A0-A7CB-F4C1-CFAD-7CA86665BB6C}"/>
              </a:ext>
            </a:extLst>
          </p:cNvPr>
          <p:cNvCxnSpPr/>
          <p:nvPr/>
        </p:nvCxnSpPr>
        <p:spPr>
          <a:xfrm>
            <a:off x="9854567" y="6282813"/>
            <a:ext cx="100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49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16" presetClass="entr" presetSubtype="37"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Vertic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outVertical)">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1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outVertic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arn(outVertical)">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33818457"/>
              </p:ext>
            </p:extLst>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71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2" dur="500"/>
                                        <p:tgtEl>
                                          <p:spTgt spid="5">
                                            <p:graphicEl>
                                              <a:dgm id="{19C32B8D-512E-49A1-A0E6-109384C61E4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7" dur="500"/>
                                        <p:tgtEl>
                                          <p:spTgt spid="5">
                                            <p:graphicEl>
                                              <a:dgm id="{AAD30B60-88C6-4919-B6DD-9F480459E84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22" dur="500"/>
                                        <p:tgtEl>
                                          <p:spTgt spid="5">
                                            <p:graphicEl>
                                              <a:dgm id="{0DFDFC6D-8604-4378-B6A3-6A6720006C9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27" dur="500"/>
                                        <p:tgtEl>
                                          <p:spTgt spid="5">
                                            <p:graphicEl>
                                              <a:dgm id="{17253025-0BE3-46B4-B2C8-BFD879D75B2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2" dur="500"/>
                                        <p:tgtEl>
                                          <p:spTgt spid="5">
                                            <p:graphicEl>
                                              <a:dgm id="{B2D4CD90-7709-4B59-AC85-D09667CFC12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7" dur="500"/>
                                        <p:tgtEl>
                                          <p:spTgt spid="5">
                                            <p:graphicEl>
                                              <a:dgm id="{056CCBB6-5CE0-4348-89C6-99FB2D3AB62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2" dur="500"/>
                                        <p:tgtEl>
                                          <p:spTgt spid="5">
                                            <p:graphicEl>
                                              <a:dgm id="{90709722-0E94-45E4-BEDD-48CB660682D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2" dur="500"/>
                                        <p:tgtEl>
                                          <p:spTgt spid="5">
                                            <p:graphicEl>
                                              <a:dgm id="{C92F1771-01AA-4FF3-B7EC-0229DB7A592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1500"/>
                                        <p:tgtEl>
                                          <p:spTgt spid="4"/>
                                        </p:tgtEl>
                                      </p:cBhvr>
                                    </p:animEffect>
                                  </p:childTnLst>
                                </p:cTn>
                              </p:par>
                              <p:par>
                                <p:cTn id="58" presetID="22" presetClass="entr" presetSubtype="2"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right)">
                                      <p:cBhvr>
                                        <p:cTn id="6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DC07E5-EA50-2953-EF72-A97C4F6B6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8764E-3D7A-2A3A-12F3-54E4415207FE}"/>
              </a:ext>
            </a:extLst>
          </p:cNvPr>
          <p:cNvSpPr>
            <a:spLocks noGrp="1"/>
          </p:cNvSpPr>
          <p:nvPr>
            <p:ph type="title"/>
          </p:nvPr>
        </p:nvSpPr>
        <p:spPr/>
        <p:txBody>
          <a:bodyPr/>
          <a:lstStyle/>
          <a:p>
            <a:r>
              <a:rPr lang="en-GB" dirty="0"/>
              <a:t>Example 1 – Part 2/3</a:t>
            </a:r>
          </a:p>
        </p:txBody>
      </p:sp>
      <p:graphicFrame>
        <p:nvGraphicFramePr>
          <p:cNvPr id="6" name="Table 5">
            <a:extLst>
              <a:ext uri="{FF2B5EF4-FFF2-40B4-BE49-F238E27FC236}">
                <a16:creationId xmlns:a16="http://schemas.microsoft.com/office/drawing/2014/main" id="{F2D5761A-86E3-8AA2-F580-7F3B09F58FCC}"/>
              </a:ext>
            </a:extLst>
          </p:cNvPr>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a:extLst>
              <a:ext uri="{FF2B5EF4-FFF2-40B4-BE49-F238E27FC236}">
                <a16:creationId xmlns:a16="http://schemas.microsoft.com/office/drawing/2014/main" id="{11B9C7FB-1DEA-5009-C4FA-1B1A2F771E1F}"/>
              </a:ext>
            </a:extLst>
          </p:cNvPr>
          <p:cNvGraphicFramePr>
            <a:graphicFrameLocks noGrp="1"/>
          </p:cNvGraphicFramePr>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a:extLst>
              <a:ext uri="{FF2B5EF4-FFF2-40B4-BE49-F238E27FC236}">
                <a16:creationId xmlns:a16="http://schemas.microsoft.com/office/drawing/2014/main" id="{59914EE2-06C0-92AA-2DDE-27220C649E13}"/>
              </a:ext>
            </a:extLst>
          </p:cNvPr>
          <p:cNvGraphicFramePr>
            <a:graphicFrameLocks noGrp="1"/>
          </p:cNvGraphicFramePr>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a:extLst>
              <a:ext uri="{FF2B5EF4-FFF2-40B4-BE49-F238E27FC236}">
                <a16:creationId xmlns:a16="http://schemas.microsoft.com/office/drawing/2014/main" id="{53BC491F-60C9-991A-E465-8EF56220A9FA}"/>
              </a:ext>
            </a:extLst>
          </p:cNvPr>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cxnSp>
        <p:nvCxnSpPr>
          <p:cNvPr id="11" name="Straight Connector 10">
            <a:extLst>
              <a:ext uri="{FF2B5EF4-FFF2-40B4-BE49-F238E27FC236}">
                <a16:creationId xmlns:a16="http://schemas.microsoft.com/office/drawing/2014/main" id="{94D543A1-68B4-1CAC-23CC-3299E50D2D24}"/>
              </a:ext>
            </a:extLst>
          </p:cNvPr>
          <p:cNvCxnSpPr>
            <a:cxnSpLocks/>
          </p:cNvCxnSpPr>
          <p:nvPr/>
        </p:nvCxnSpPr>
        <p:spPr>
          <a:xfrm>
            <a:off x="5487328" y="5235677"/>
            <a:ext cx="1869843"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8A6D7B2A-30E6-8860-9E6D-B9823B4B3D2A}"/>
              </a:ext>
            </a:extLst>
          </p:cNvPr>
          <p:cNvCxnSpPr/>
          <p:nvPr/>
        </p:nvCxnSpPr>
        <p:spPr>
          <a:xfrm>
            <a:off x="7704555" y="6282813"/>
            <a:ext cx="1836000" cy="0"/>
          </a:xfrm>
          <a:prstGeom prst="line">
            <a:avLst/>
          </a:prstGeom>
          <a:ln w="76200">
            <a:solidFill>
              <a:srgbClr val="7030A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736AD96D-F24C-AB5C-527B-5F506ED2752A}"/>
              </a:ext>
            </a:extLst>
          </p:cNvPr>
          <p:cNvCxnSpPr>
            <a:cxnSpLocks/>
          </p:cNvCxnSpPr>
          <p:nvPr/>
        </p:nvCxnSpPr>
        <p:spPr>
          <a:xfrm>
            <a:off x="1736152" y="2811230"/>
            <a:ext cx="4463682"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B260A947-44FC-0A62-9B62-6593BDE7FDFA}"/>
              </a:ext>
            </a:extLst>
          </p:cNvPr>
          <p:cNvCxnSpPr/>
          <p:nvPr/>
        </p:nvCxnSpPr>
        <p:spPr>
          <a:xfrm>
            <a:off x="7704555" y="2431376"/>
            <a:ext cx="75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C85C3563-1BCE-0AF0-2ED4-8C2FE25EC7F1}"/>
              </a:ext>
            </a:extLst>
          </p:cNvPr>
          <p:cNvCxnSpPr>
            <a:cxnSpLocks/>
          </p:cNvCxnSpPr>
          <p:nvPr/>
        </p:nvCxnSpPr>
        <p:spPr>
          <a:xfrm>
            <a:off x="1114827" y="5235677"/>
            <a:ext cx="4032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EBFAE16-6D0B-B7B6-FE52-C3E613484DA1}"/>
              </a:ext>
            </a:extLst>
          </p:cNvPr>
          <p:cNvCxnSpPr/>
          <p:nvPr/>
        </p:nvCxnSpPr>
        <p:spPr>
          <a:xfrm>
            <a:off x="9854567" y="6282813"/>
            <a:ext cx="100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0120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out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arn(outVertical)">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arn(outVertical)">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arn(outVertical)">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arn(outVertical)">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extLst>
              <p:ext uri="{D42A27DB-BD31-4B8C-83A1-F6EECF244321}">
                <p14:modId xmlns:p14="http://schemas.microsoft.com/office/powerpoint/2010/main" val="3623657850"/>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a:cxnSpLocks/>
          </p:cNvCxnSpPr>
          <p:nvPr/>
        </p:nvCxnSpPr>
        <p:spPr>
          <a:xfrm>
            <a:off x="1438725" y="4461315"/>
            <a:ext cx="4104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ECC19448-4BFB-9DFE-F5B7-149BE37153BD}"/>
              </a:ext>
            </a:extLst>
          </p:cNvPr>
          <p:cNvCxnSpPr>
            <a:cxnSpLocks/>
          </p:cNvCxnSpPr>
          <p:nvPr/>
        </p:nvCxnSpPr>
        <p:spPr>
          <a:xfrm>
            <a:off x="8045240" y="4461315"/>
            <a:ext cx="1872000" cy="0"/>
          </a:xfrm>
          <a:prstGeom prst="line">
            <a:avLst/>
          </a:prstGeom>
          <a:ln w="76200">
            <a:solidFill>
              <a:srgbClr val="7030A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D838CF34-04F2-2ED4-022A-16CD9E8FA9F9}"/>
              </a:ext>
            </a:extLst>
          </p:cNvPr>
          <p:cNvCxnSpPr>
            <a:cxnSpLocks/>
          </p:cNvCxnSpPr>
          <p:nvPr/>
        </p:nvCxnSpPr>
        <p:spPr>
          <a:xfrm>
            <a:off x="5797363" y="4461315"/>
            <a:ext cx="1944000"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EE68DF89-481C-BF50-7C4E-94858167F7A3}"/>
              </a:ext>
            </a:extLst>
          </p:cNvPr>
          <p:cNvCxnSpPr>
            <a:cxnSpLocks/>
          </p:cNvCxnSpPr>
          <p:nvPr/>
        </p:nvCxnSpPr>
        <p:spPr>
          <a:xfrm>
            <a:off x="10208743" y="4461315"/>
            <a:ext cx="100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Tree>
    <p:extLst>
      <p:ext uri="{BB962C8B-B14F-4D97-AF65-F5344CB8AC3E}">
        <p14:creationId xmlns:p14="http://schemas.microsoft.com/office/powerpoint/2010/main" val="324914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out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out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out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0F22D0-BEBB-8762-04AC-58EDA58B5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E8B5CD-7130-BAFA-2C84-85F3E1F9F9B7}"/>
              </a:ext>
            </a:extLst>
          </p:cNvPr>
          <p:cNvSpPr>
            <a:spLocks noGrp="1"/>
          </p:cNvSpPr>
          <p:nvPr>
            <p:ph type="title"/>
          </p:nvPr>
        </p:nvSpPr>
        <p:spPr/>
        <p:txBody>
          <a:bodyPr/>
          <a:lstStyle/>
          <a:p>
            <a:r>
              <a:rPr lang="en-GB" dirty="0"/>
              <a:t>Example 1 – Part 3/3</a:t>
            </a:r>
          </a:p>
        </p:txBody>
      </p:sp>
      <p:graphicFrame>
        <p:nvGraphicFramePr>
          <p:cNvPr id="10" name="Table 9">
            <a:extLst>
              <a:ext uri="{FF2B5EF4-FFF2-40B4-BE49-F238E27FC236}">
                <a16:creationId xmlns:a16="http://schemas.microsoft.com/office/drawing/2014/main" id="{A3338FE3-004E-D1CA-6874-CC060E5DDF13}"/>
              </a:ext>
            </a:extLst>
          </p:cNvPr>
          <p:cNvGraphicFramePr>
            <a:graphicFrameLocks noGrp="1"/>
          </p:cNvGraphicFramePr>
          <p:nvPr>
            <p:extLst>
              <p:ext uri="{D42A27DB-BD31-4B8C-83A1-F6EECF244321}">
                <p14:modId xmlns:p14="http://schemas.microsoft.com/office/powerpoint/2010/main" val="1799574238"/>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D89C95EB-2C3A-709F-EACE-4424530369C5}"/>
              </a:ext>
            </a:extLst>
          </p:cNvPr>
          <p:cNvCxnSpPr>
            <a:cxnSpLocks/>
          </p:cNvCxnSpPr>
          <p:nvPr/>
        </p:nvCxnSpPr>
        <p:spPr>
          <a:xfrm>
            <a:off x="1438725" y="4461315"/>
            <a:ext cx="4104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A9C8D017-64CE-043E-52F0-D15AC2F54A61}"/>
              </a:ext>
            </a:extLst>
          </p:cNvPr>
          <p:cNvCxnSpPr>
            <a:cxnSpLocks/>
          </p:cNvCxnSpPr>
          <p:nvPr/>
        </p:nvCxnSpPr>
        <p:spPr>
          <a:xfrm>
            <a:off x="8045240" y="4461315"/>
            <a:ext cx="1872000" cy="0"/>
          </a:xfrm>
          <a:prstGeom prst="line">
            <a:avLst/>
          </a:prstGeom>
          <a:ln w="76200">
            <a:solidFill>
              <a:srgbClr val="7030A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68E345EC-01DA-9FFD-BD36-7D3E48869382}"/>
              </a:ext>
            </a:extLst>
          </p:cNvPr>
          <p:cNvCxnSpPr>
            <a:cxnSpLocks/>
          </p:cNvCxnSpPr>
          <p:nvPr/>
        </p:nvCxnSpPr>
        <p:spPr>
          <a:xfrm>
            <a:off x="5797363" y="4461315"/>
            <a:ext cx="1944000"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620DAC2A-2CBA-46F4-25D7-D95F37CB705D}"/>
              </a:ext>
            </a:extLst>
          </p:cNvPr>
          <p:cNvCxnSpPr>
            <a:cxnSpLocks/>
          </p:cNvCxnSpPr>
          <p:nvPr/>
        </p:nvCxnSpPr>
        <p:spPr>
          <a:xfrm>
            <a:off x="10208743" y="4461315"/>
            <a:ext cx="100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B888FAD7-626A-3A1B-0E1E-9FE54CB7A081}"/>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Tree>
    <p:extLst>
      <p:ext uri="{BB962C8B-B14F-4D97-AF65-F5344CB8AC3E}">
        <p14:creationId xmlns:p14="http://schemas.microsoft.com/office/powerpoint/2010/main" val="5204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out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out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out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24 bits (16 + 8) – Part 1/3</a:t>
            </a:r>
          </a:p>
        </p:txBody>
      </p:sp>
      <p:sp>
        <p:nvSpPr>
          <p:cNvPr id="3" name="TextBox 2"/>
          <p:cNvSpPr txBox="1"/>
          <p:nvPr/>
        </p:nvSpPr>
        <p:spPr>
          <a:xfrm>
            <a:off x="838200" y="2456672"/>
            <a:ext cx="7324121" cy="1200329"/>
          </a:xfrm>
          <a:prstGeom prst="rect">
            <a:avLst/>
          </a:prstGeom>
          <a:noFill/>
        </p:spPr>
        <p:txBody>
          <a:bodyPr wrap="none" rtlCol="0">
            <a:spAutoFit/>
          </a:bodyPr>
          <a:lstStyle/>
          <a:p>
            <a:r>
              <a:rPr lang="en-GB" sz="7200" dirty="0"/>
              <a:t>Fixed: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-0·1101 × 2</a:t>
            </a:r>
            <a:r>
              <a:rPr lang="en-GB" sz="7200" baseline="30000" dirty="0"/>
              <a:t>-100</a:t>
            </a:r>
          </a:p>
        </p:txBody>
      </p:sp>
      <p:sp>
        <p:nvSpPr>
          <p:cNvPr id="9" name="Arc 8"/>
          <p:cNvSpPr/>
          <p:nvPr/>
        </p:nvSpPr>
        <p:spPr>
          <a:xfrm flipH="1">
            <a:off x="4186428" y="1866865"/>
            <a:ext cx="2022643" cy="1491424"/>
          </a:xfrm>
          <a:prstGeom prst="arc">
            <a:avLst>
              <a:gd name="adj1" fmla="val 10395824"/>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74291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324121" cy="1200329"/>
          </a:xfrm>
          <a:prstGeom prst="rect">
            <a:avLst/>
          </a:prstGeom>
          <a:noFill/>
        </p:spPr>
        <p:txBody>
          <a:bodyPr wrap="none" rtlCol="0">
            <a:spAutoFit/>
          </a:bodyPr>
          <a:lstStyle/>
          <a:p>
            <a:r>
              <a:rPr lang="en-GB" sz="7200" dirty="0"/>
              <a:t>Fixed: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a:t>
            </a:r>
            <a:endParaRPr lang="en-GB" sz="7200" baseline="30000" dirty="0"/>
          </a:p>
        </p:txBody>
      </p:sp>
    </p:spTree>
    <p:extLst>
      <p:ext uri="{BB962C8B-B14F-4D97-AF65-F5344CB8AC3E}">
        <p14:creationId xmlns:p14="http://schemas.microsoft.com/office/powerpoint/2010/main" val="444759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24 bits (16 + 8) – Part 2/3</a:t>
            </a:r>
          </a:p>
        </p:txBody>
      </p:sp>
      <p:graphicFrame>
        <p:nvGraphicFramePr>
          <p:cNvPr id="6" name="Table 5"/>
          <p:cNvGraphicFramePr>
            <a:graphicFrameLocks noGrp="1"/>
          </p:cNvGraphicFramePr>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73305868"/>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574400" y="1661467"/>
            <a:ext cx="10134600" cy="1200329"/>
          </a:xfrm>
          <a:prstGeom prst="rect">
            <a:avLst/>
          </a:prstGeom>
          <a:noFill/>
        </p:spPr>
        <p:txBody>
          <a:bodyPr wrap="square" rtlCol="0">
            <a:spAutoFit/>
          </a:bodyPr>
          <a:lstStyle/>
          <a:p>
            <a:r>
              <a:rPr lang="en-GB" sz="7200" dirty="0"/>
              <a:t>-0·1101 × 2</a:t>
            </a:r>
            <a:r>
              <a:rPr lang="en-GB" sz="7200" baseline="30000" dirty="0"/>
              <a:t>-100</a:t>
            </a:r>
          </a:p>
        </p:txBody>
      </p:sp>
      <p:sp>
        <p:nvSpPr>
          <p:cNvPr id="10" name="TextBox 9"/>
          <p:cNvSpPr txBox="1"/>
          <p:nvPr/>
        </p:nvSpPr>
        <p:spPr>
          <a:xfrm>
            <a:off x="4351701" y="5580118"/>
            <a:ext cx="1351973" cy="523220"/>
          </a:xfrm>
          <a:prstGeom prst="rect">
            <a:avLst/>
          </a:prstGeom>
          <a:noFill/>
        </p:spPr>
        <p:txBody>
          <a:bodyPr wrap="none" rtlCol="0">
            <a:spAutoFit/>
          </a:bodyPr>
          <a:lstStyle/>
          <a:p>
            <a:r>
              <a:rPr lang="en-GB" sz="2800" dirty="0">
                <a:solidFill>
                  <a:srgbClr val="7030A0"/>
                </a:solidFill>
              </a:rPr>
              <a:t>Padding</a:t>
            </a:r>
          </a:p>
        </p:txBody>
      </p:sp>
      <p:cxnSp>
        <p:nvCxnSpPr>
          <p:cNvPr id="11" name="Straight Connector 10"/>
          <p:cNvCxnSpPr/>
          <p:nvPr/>
        </p:nvCxnSpPr>
        <p:spPr>
          <a:xfrm>
            <a:off x="2997273" y="5235677"/>
            <a:ext cx="4464000"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4" name="Group 3"/>
          <p:cNvGrpSpPr/>
          <p:nvPr/>
        </p:nvGrpSpPr>
        <p:grpSpPr>
          <a:xfrm>
            <a:off x="7539368" y="3147267"/>
            <a:ext cx="3659976" cy="1727608"/>
            <a:chOff x="7539368" y="3147267"/>
            <a:chExt cx="3659976" cy="1727608"/>
          </a:xfrm>
        </p:grpSpPr>
        <p:sp>
          <p:nvSpPr>
            <p:cNvPr id="13" name="TextBox 12"/>
            <p:cNvSpPr txBox="1"/>
            <p:nvPr/>
          </p:nvSpPr>
          <p:spPr>
            <a:xfrm>
              <a:off x="7539368" y="3147267"/>
              <a:ext cx="3659976" cy="523220"/>
            </a:xfrm>
            <a:prstGeom prst="rect">
              <a:avLst/>
            </a:prstGeom>
            <a:noFill/>
          </p:spPr>
          <p:txBody>
            <a:bodyPr wrap="none" rtlCol="0">
              <a:spAutoFit/>
            </a:bodyPr>
            <a:lstStyle/>
            <a:p>
              <a:r>
                <a:rPr lang="en-GB" sz="2800" dirty="0"/>
                <a:t>8-bit two’s complement</a:t>
              </a:r>
            </a:p>
          </p:txBody>
        </p:sp>
        <p:sp>
          <p:nvSpPr>
            <p:cNvPr id="3" name="Down Arrow 2"/>
            <p:cNvSpPr/>
            <p:nvPr/>
          </p:nvSpPr>
          <p:spPr>
            <a:xfrm>
              <a:off x="8860672" y="3825015"/>
              <a:ext cx="973393" cy="10498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509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24 bits (16 + 8) – Part 2/3</a:t>
            </a:r>
          </a:p>
        </p:txBody>
      </p:sp>
      <p:graphicFrame>
        <p:nvGraphicFramePr>
          <p:cNvPr id="6" name="Table 5"/>
          <p:cNvGraphicFramePr>
            <a:graphicFrameLocks noGrp="1"/>
          </p:cNvGraphicFramePr>
          <p:nvPr>
            <p:extLst>
              <p:ext uri="{D42A27DB-BD31-4B8C-83A1-F6EECF244321}">
                <p14:modId xmlns:p14="http://schemas.microsoft.com/office/powerpoint/2010/main" val="2649546488"/>
              </p:ext>
            </p:extLst>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75942073"/>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7804435"/>
              </p:ext>
            </p:extLst>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034116603"/>
                  </a:ext>
                </a:extLst>
              </a:tr>
            </a:tbl>
          </a:graphicData>
        </a:graphic>
      </p:graphicFrame>
    </p:spTree>
    <p:extLst>
      <p:ext uri="{BB962C8B-B14F-4D97-AF65-F5344CB8AC3E}">
        <p14:creationId xmlns:p14="http://schemas.microsoft.com/office/powerpoint/2010/main" val="4269223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24 bits (16 + 8) – Part 3/3</a:t>
            </a:r>
          </a:p>
        </p:txBody>
      </p:sp>
      <p:graphicFrame>
        <p:nvGraphicFramePr>
          <p:cNvPr id="10" name="Table 9"/>
          <p:cNvGraphicFramePr>
            <a:graphicFrameLocks noGrp="1"/>
          </p:cNvGraphicFramePr>
          <p:nvPr/>
        </p:nvGraphicFramePr>
        <p:xfrm>
          <a:off x="840000" y="2910840"/>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47596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24 bits (16 + 8) – Part 3/3</a:t>
            </a:r>
          </a:p>
        </p:txBody>
      </p:sp>
      <p:graphicFrame>
        <p:nvGraphicFramePr>
          <p:cNvPr id="10" name="Table 9"/>
          <p:cNvGraphicFramePr>
            <a:graphicFrameLocks noGrp="1"/>
          </p:cNvGraphicFramePr>
          <p:nvPr>
            <p:extLst>
              <p:ext uri="{D42A27DB-BD31-4B8C-83A1-F6EECF244321}">
                <p14:modId xmlns:p14="http://schemas.microsoft.com/office/powerpoint/2010/main" val="3555477812"/>
              </p:ext>
            </p:extLst>
          </p:nvPr>
        </p:nvGraphicFramePr>
        <p:xfrm>
          <a:off x="840000" y="2910840"/>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3403100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10483383" cy="2308324"/>
          </a:xfrm>
          <a:prstGeom prst="rect">
            <a:avLst/>
          </a:prstGeom>
          <a:noFill/>
        </p:spPr>
        <p:txBody>
          <a:bodyPr wrap="none" rtlCol="0">
            <a:spAutoFit/>
          </a:bodyPr>
          <a:lstStyle/>
          <a:p>
            <a:r>
              <a:rPr lang="en-GB" sz="7200" dirty="0"/>
              <a:t>Fixed: 11111010·11</a:t>
            </a:r>
          </a:p>
          <a:p>
            <a:r>
              <a:rPr lang="en-GB" sz="7200" dirty="0"/>
              <a:t>Float: 0·1111101011 × 2</a:t>
            </a:r>
            <a:r>
              <a:rPr lang="en-GB" sz="7200" baseline="30000" dirty="0"/>
              <a:t>1000</a:t>
            </a:r>
            <a:endParaRPr lang="en-GB" sz="7200" dirty="0"/>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2532761136"/>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22874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547A0-88C7-29D0-1307-5BCED1457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F40F9-12DF-5CC1-6444-96F6A8C9E14D}"/>
              </a:ext>
            </a:extLst>
          </p:cNvPr>
          <p:cNvSpPr>
            <a:spLocks noGrp="1"/>
          </p:cNvSpPr>
          <p:nvPr>
            <p:ph type="title"/>
          </p:nvPr>
        </p:nvSpPr>
        <p:spPr/>
        <p:txBody>
          <a:bodyPr/>
          <a:lstStyle/>
          <a:p>
            <a:r>
              <a:rPr lang="en-GB"/>
              <a:t>Assessment</a:t>
            </a:r>
          </a:p>
        </p:txBody>
      </p:sp>
      <p:sp>
        <p:nvSpPr>
          <p:cNvPr id="3" name="Text Placeholder 2">
            <a:extLst>
              <a:ext uri="{FF2B5EF4-FFF2-40B4-BE49-F238E27FC236}">
                <a16:creationId xmlns:a16="http://schemas.microsoft.com/office/drawing/2014/main" id="{F2DE83AB-2C48-8ADE-7508-2790A834FFEF}"/>
              </a:ext>
            </a:extLst>
          </p:cNvPr>
          <p:cNvSpPr>
            <a:spLocks noGrp="1"/>
          </p:cNvSpPr>
          <p:nvPr>
            <p:ph type="body" idx="1"/>
          </p:nvPr>
        </p:nvSpPr>
        <p:spPr/>
        <p:txBody>
          <a:bodyPr/>
          <a:lstStyle/>
          <a:p>
            <a:r>
              <a:rPr lang="en-GB" dirty="0"/>
              <a:t>Assignment – 40 Marks</a:t>
            </a:r>
          </a:p>
        </p:txBody>
      </p:sp>
      <p:sp>
        <p:nvSpPr>
          <p:cNvPr id="4" name="Content Placeholder 3">
            <a:extLst>
              <a:ext uri="{FF2B5EF4-FFF2-40B4-BE49-F238E27FC236}">
                <a16:creationId xmlns:a16="http://schemas.microsoft.com/office/drawing/2014/main" id="{00021F32-B7C8-2B86-861F-529D12CF9E8C}"/>
              </a:ext>
            </a:extLst>
          </p:cNvPr>
          <p:cNvSpPr>
            <a:spLocks noGrp="1"/>
          </p:cNvSpPr>
          <p:nvPr>
            <p:ph sz="half" idx="2"/>
          </p:nvPr>
        </p:nvSpPr>
        <p:spPr/>
        <p:txBody>
          <a:bodyPr>
            <a:normAutofit/>
          </a:bodyPr>
          <a:lstStyle/>
          <a:p>
            <a:pPr indent="0">
              <a:tabLst>
                <a:tab pos="3771900" algn="ctr"/>
              </a:tabLst>
            </a:pPr>
            <a:r>
              <a:rPr lang="en-GB" dirty="0"/>
              <a:t>Analysis	3 – 6</a:t>
            </a:r>
          </a:p>
          <a:p>
            <a:pPr indent="0">
              <a:tabLst>
                <a:tab pos="3771900" algn="ctr"/>
              </a:tabLst>
            </a:pPr>
            <a:r>
              <a:rPr lang="en-GB" dirty="0"/>
              <a:t>Design	2 – 7</a:t>
            </a:r>
          </a:p>
          <a:p>
            <a:pPr indent="0">
              <a:tabLst>
                <a:tab pos="3771900" algn="ctr"/>
              </a:tabLst>
            </a:pPr>
            <a:r>
              <a:rPr lang="en-GB" dirty="0"/>
              <a:t>Implementation	22 – 24</a:t>
            </a:r>
          </a:p>
          <a:p>
            <a:pPr indent="0">
              <a:tabLst>
                <a:tab pos="3771900" algn="ctr"/>
              </a:tabLst>
            </a:pPr>
            <a:r>
              <a:rPr lang="en-GB" dirty="0"/>
              <a:t>Testing	3 – 6</a:t>
            </a:r>
          </a:p>
          <a:p>
            <a:pPr indent="0">
              <a:tabLst>
                <a:tab pos="3771900" algn="ctr"/>
              </a:tabLst>
            </a:pPr>
            <a:r>
              <a:rPr lang="en-GB" dirty="0"/>
              <a:t>Evaluation	3 – 6</a:t>
            </a:r>
          </a:p>
          <a:p>
            <a:pPr indent="0">
              <a:tabLst>
                <a:tab pos="3771900" algn="ctr"/>
              </a:tabLst>
            </a:pPr>
            <a:r>
              <a:rPr lang="en-GB" dirty="0"/>
              <a:t>Computer Systems	0</a:t>
            </a:r>
            <a:endParaRPr lang="en-GB" b="1" dirty="0"/>
          </a:p>
        </p:txBody>
      </p:sp>
      <p:sp>
        <p:nvSpPr>
          <p:cNvPr id="5" name="Text Placeholder 4">
            <a:extLst>
              <a:ext uri="{FF2B5EF4-FFF2-40B4-BE49-F238E27FC236}">
                <a16:creationId xmlns:a16="http://schemas.microsoft.com/office/drawing/2014/main" id="{01CD7EDA-AF5A-4C0C-1B99-BFA4129AB6AD}"/>
              </a:ext>
            </a:extLst>
          </p:cNvPr>
          <p:cNvSpPr>
            <a:spLocks noGrp="1"/>
          </p:cNvSpPr>
          <p:nvPr>
            <p:ph type="body" sz="quarter" idx="3"/>
          </p:nvPr>
        </p:nvSpPr>
        <p:spPr/>
        <p:txBody>
          <a:bodyPr/>
          <a:lstStyle/>
          <a:p>
            <a:r>
              <a:rPr lang="en-GB" dirty="0"/>
              <a:t>Question Paper – 80 Marks</a:t>
            </a:r>
          </a:p>
        </p:txBody>
      </p:sp>
      <p:sp>
        <p:nvSpPr>
          <p:cNvPr id="6" name="Content Placeholder 5">
            <a:extLst>
              <a:ext uri="{FF2B5EF4-FFF2-40B4-BE49-F238E27FC236}">
                <a16:creationId xmlns:a16="http://schemas.microsoft.com/office/drawing/2014/main" id="{59E44D69-802E-5AE9-8D1D-6F50E7C5F50A}"/>
              </a:ext>
            </a:extLst>
          </p:cNvPr>
          <p:cNvSpPr>
            <a:spLocks noGrp="1"/>
          </p:cNvSpPr>
          <p:nvPr>
            <p:ph sz="quarter" idx="4"/>
          </p:nvPr>
        </p:nvSpPr>
        <p:spPr/>
        <p:txBody>
          <a:bodyPr>
            <a:normAutofit/>
          </a:bodyPr>
          <a:lstStyle/>
          <a:p>
            <a:pPr indent="0">
              <a:tabLst>
                <a:tab pos="3771900" algn="ctr"/>
              </a:tabLst>
            </a:pPr>
            <a:r>
              <a:rPr lang="en-GB" dirty="0"/>
              <a:t>Analysis	0 – 5</a:t>
            </a:r>
          </a:p>
          <a:p>
            <a:pPr indent="0">
              <a:tabLst>
                <a:tab pos="3771900" algn="ctr"/>
              </a:tabLst>
            </a:pPr>
            <a:r>
              <a:rPr lang="en-GB" dirty="0"/>
              <a:t>Design	20 – 40</a:t>
            </a:r>
          </a:p>
          <a:p>
            <a:pPr indent="0">
              <a:tabLst>
                <a:tab pos="3771900" algn="ctr"/>
              </a:tabLst>
            </a:pPr>
            <a:r>
              <a:rPr lang="en-GB" dirty="0"/>
              <a:t>Implementation	16 – 34</a:t>
            </a:r>
          </a:p>
          <a:p>
            <a:pPr indent="0">
              <a:tabLst>
                <a:tab pos="3771900" algn="ctr"/>
              </a:tabLst>
            </a:pPr>
            <a:r>
              <a:rPr lang="en-GB" dirty="0"/>
              <a:t>Testing	5 – 10</a:t>
            </a:r>
          </a:p>
          <a:p>
            <a:pPr indent="0">
              <a:tabLst>
                <a:tab pos="3771900" algn="ctr"/>
              </a:tabLst>
            </a:pPr>
            <a:r>
              <a:rPr lang="en-GB" dirty="0"/>
              <a:t>Evaluation	0 – 5</a:t>
            </a:r>
          </a:p>
          <a:p>
            <a:pPr indent="0">
              <a:tabLst>
                <a:tab pos="3771900" algn="ctr"/>
              </a:tabLst>
            </a:pPr>
            <a:r>
              <a:rPr lang="en-GB" dirty="0"/>
              <a:t>Computer Systems	10 – 14</a:t>
            </a:r>
            <a:endParaRPr lang="en-GB" b="1" dirty="0"/>
          </a:p>
        </p:txBody>
      </p:sp>
      <p:sp>
        <p:nvSpPr>
          <p:cNvPr id="7" name="TextBox 6">
            <a:extLst>
              <a:ext uri="{FF2B5EF4-FFF2-40B4-BE49-F238E27FC236}">
                <a16:creationId xmlns:a16="http://schemas.microsoft.com/office/drawing/2014/main" id="{2176D600-6369-CA43-BB03-20F2D3E7B2F0}"/>
              </a:ext>
            </a:extLst>
          </p:cNvPr>
          <p:cNvSpPr txBox="1"/>
          <p:nvPr/>
        </p:nvSpPr>
        <p:spPr>
          <a:xfrm>
            <a:off x="3682010" y="6200487"/>
            <a:ext cx="3888180" cy="584775"/>
          </a:xfrm>
          <a:prstGeom prst="rect">
            <a:avLst/>
          </a:prstGeom>
          <a:noFill/>
        </p:spPr>
        <p:txBody>
          <a:bodyPr wrap="none" rtlCol="0">
            <a:spAutoFit/>
          </a:bodyPr>
          <a:lstStyle/>
          <a:p>
            <a:pPr algn="ctr"/>
            <a:r>
              <a:rPr lang="en-GB" sz="3200" b="1" dirty="0">
                <a:solidFill>
                  <a:srgbClr val="FF0000"/>
                </a:solidFill>
              </a:rPr>
              <a:t>Final grade out of 120</a:t>
            </a:r>
          </a:p>
        </p:txBody>
      </p:sp>
    </p:spTree>
    <p:extLst>
      <p:ext uri="{BB962C8B-B14F-4D97-AF65-F5344CB8AC3E}">
        <p14:creationId xmlns:p14="http://schemas.microsoft.com/office/powerpoint/2010/main" val="367820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1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1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1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1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left)">
                                      <p:cBhvr>
                                        <p:cTn id="37" dur="1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left)">
                                      <p:cBhvr>
                                        <p:cTn id="42" dur="1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15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Effect transition="in" filter="wipe(left)">
                                      <p:cBhvr>
                                        <p:cTn id="52" dur="1500"/>
                                        <p:tgtEl>
                                          <p:spTgt spid="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1500"/>
                                        <p:tgtEl>
                                          <p:spTgt spid="6">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3" end="3"/>
                                            </p:txEl>
                                          </p:spTgt>
                                        </p:tgtEl>
                                        <p:attrNameLst>
                                          <p:attrName>style.visibility</p:attrName>
                                        </p:attrNameLst>
                                      </p:cBhvr>
                                      <p:to>
                                        <p:strVal val="visible"/>
                                      </p:to>
                                    </p:set>
                                    <p:animEffect transition="in" filter="wipe(left)">
                                      <p:cBhvr>
                                        <p:cTn id="62" dur="1500"/>
                                        <p:tgtEl>
                                          <p:spTgt spid="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Effect transition="in" filter="wipe(left)">
                                      <p:cBhvr>
                                        <p:cTn id="67" dur="1500"/>
                                        <p:tgtEl>
                                          <p:spTgt spid="6">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xEl>
                                              <p:pRg st="5" end="5"/>
                                            </p:txEl>
                                          </p:spTgt>
                                        </p:tgtEl>
                                        <p:attrNameLst>
                                          <p:attrName>style.visibility</p:attrName>
                                        </p:attrNameLst>
                                      </p:cBhvr>
                                      <p:to>
                                        <p:strVal val="visible"/>
                                      </p:to>
                                    </p:set>
                                    <p:animEffect transition="in" filter="wipe(left)">
                                      <p:cBhvr>
                                        <p:cTn id="72" dur="1500"/>
                                        <p:tgtEl>
                                          <p:spTgt spid="6">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7510069" cy="2308324"/>
          </a:xfrm>
          <a:prstGeom prst="rect">
            <a:avLst/>
          </a:prstGeom>
          <a:noFill/>
        </p:spPr>
        <p:txBody>
          <a:bodyPr wrap="none" rtlCol="0">
            <a:spAutoFit/>
          </a:bodyPr>
          <a:lstStyle/>
          <a:p>
            <a:r>
              <a:rPr lang="en-GB" sz="7200" dirty="0"/>
              <a:t>Fixed: 11111010·11</a:t>
            </a:r>
          </a:p>
          <a:p>
            <a:r>
              <a:rPr lang="en-GB" sz="7200" dirty="0"/>
              <a:t>Float:</a:t>
            </a:r>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1743194397"/>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82127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9412577" cy="2308324"/>
          </a:xfrm>
          <a:prstGeom prst="rect">
            <a:avLst/>
          </a:prstGeom>
          <a:noFill/>
        </p:spPr>
        <p:txBody>
          <a:bodyPr wrap="none" rtlCol="0">
            <a:spAutoFit/>
          </a:bodyPr>
          <a:lstStyle/>
          <a:p>
            <a:r>
              <a:rPr lang="en-GB" sz="7200" dirty="0"/>
              <a:t>Fixed: -101·00011</a:t>
            </a:r>
          </a:p>
          <a:p>
            <a:r>
              <a:rPr lang="en-GB" sz="7200" dirty="0"/>
              <a:t>Float : -0·10100011 × </a:t>
            </a:r>
            <a:r>
              <a:rPr lang="en-GB" sz="7200" dirty="0">
                <a:solidFill>
                  <a:prstClr val="black"/>
                </a:solidFill>
              </a:rPr>
              <a:t>2</a:t>
            </a:r>
            <a:r>
              <a:rPr lang="en-GB" sz="7200" baseline="30000" dirty="0">
                <a:solidFill>
                  <a:prstClr val="black"/>
                </a:solidFill>
              </a:rPr>
              <a:t>11</a:t>
            </a:r>
            <a:endParaRPr lang="en-GB" sz="7200" dirty="0"/>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816201191"/>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0</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53650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6856044" cy="2308324"/>
          </a:xfrm>
          <a:prstGeom prst="rect">
            <a:avLst/>
          </a:prstGeom>
          <a:noFill/>
        </p:spPr>
        <p:txBody>
          <a:bodyPr wrap="none" rtlCol="0">
            <a:spAutoFit/>
          </a:bodyPr>
          <a:lstStyle/>
          <a:p>
            <a:r>
              <a:rPr lang="en-GB" sz="7200" dirty="0"/>
              <a:t>Fixed: -101·00011</a:t>
            </a:r>
          </a:p>
          <a:p>
            <a:r>
              <a:rPr lang="en-GB" sz="7200" dirty="0"/>
              <a:t>Float : </a:t>
            </a:r>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964047900"/>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198142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24-bit, 8-bit Exponent</a:t>
            </a:r>
          </a:p>
        </p:txBody>
      </p:sp>
      <p:sp>
        <p:nvSpPr>
          <p:cNvPr id="7" name="TextBox 6"/>
          <p:cNvSpPr txBox="1"/>
          <p:nvPr/>
        </p:nvSpPr>
        <p:spPr>
          <a:xfrm>
            <a:off x="838196" y="1728847"/>
            <a:ext cx="7915372" cy="2308324"/>
          </a:xfrm>
          <a:prstGeom prst="rect">
            <a:avLst/>
          </a:prstGeom>
          <a:noFill/>
        </p:spPr>
        <p:txBody>
          <a:bodyPr wrap="none" rtlCol="0">
            <a:spAutoFit/>
          </a:bodyPr>
          <a:lstStyle/>
          <a:p>
            <a:r>
              <a:rPr lang="en-GB" sz="7200" dirty="0"/>
              <a:t>Fixed: 0·0010101</a:t>
            </a:r>
          </a:p>
          <a:p>
            <a:r>
              <a:rPr lang="en-GB" sz="7200" dirty="0"/>
              <a:t>Float : 0·10101 </a:t>
            </a:r>
            <a:r>
              <a:rPr lang="en-GB" sz="7200" dirty="0">
                <a:solidFill>
                  <a:prstClr val="black"/>
                </a:solidFill>
              </a:rPr>
              <a:t>× 2</a:t>
            </a:r>
            <a:r>
              <a:rPr lang="en-GB" sz="7200" baseline="30000" dirty="0">
                <a:solidFill>
                  <a:prstClr val="black"/>
                </a:solidFill>
              </a:rPr>
              <a:t>-10</a:t>
            </a:r>
            <a:endParaRPr lang="en-GB" sz="7200" dirty="0"/>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4178698179"/>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5458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24-bit, 8-bit Exponent</a:t>
            </a:r>
          </a:p>
        </p:txBody>
      </p:sp>
      <p:sp>
        <p:nvSpPr>
          <p:cNvPr id="7" name="TextBox 6"/>
          <p:cNvSpPr txBox="1"/>
          <p:nvPr/>
        </p:nvSpPr>
        <p:spPr>
          <a:xfrm>
            <a:off x="838196" y="1728847"/>
            <a:ext cx="6573916" cy="2308324"/>
          </a:xfrm>
          <a:prstGeom prst="rect">
            <a:avLst/>
          </a:prstGeom>
          <a:noFill/>
        </p:spPr>
        <p:txBody>
          <a:bodyPr wrap="none" rtlCol="0">
            <a:spAutoFit/>
          </a:bodyPr>
          <a:lstStyle/>
          <a:p>
            <a:r>
              <a:rPr lang="en-GB" sz="7200" dirty="0"/>
              <a:t>Fixed: 0·0010101</a:t>
            </a:r>
          </a:p>
          <a:p>
            <a:r>
              <a:rPr lang="en-GB" sz="7200" dirty="0"/>
              <a:t>Float :</a:t>
            </a:r>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2249246729"/>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3563402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nvGraphicFramePr>
        <p:xfrm>
          <a:off x="838200" y="2693075"/>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nvGraphicFramePr>
        <p:xfrm>
          <a:off x="838200" y="483305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1092200" y="3386248"/>
            <a:ext cx="6497771"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8079768" y="3386248"/>
            <a:ext cx="3024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1455223" y="3743689"/>
            <a:ext cx="1504001" cy="523220"/>
          </a:xfrm>
          <a:prstGeom prst="rect">
            <a:avLst/>
          </a:prstGeom>
          <a:noFill/>
        </p:spPr>
        <p:txBody>
          <a:bodyPr wrap="none" rtlCol="0">
            <a:spAutoFit/>
          </a:bodyPr>
          <a:lstStyle/>
          <a:p>
            <a:r>
              <a:rPr lang="en-GB" sz="2800" dirty="0"/>
              <a:t>Precision</a:t>
            </a:r>
          </a:p>
        </p:txBody>
      </p:sp>
      <p:sp>
        <p:nvSpPr>
          <p:cNvPr id="8" name="TextBox 7"/>
          <p:cNvSpPr txBox="1"/>
          <p:nvPr/>
        </p:nvSpPr>
        <p:spPr>
          <a:xfrm>
            <a:off x="10265992" y="3743689"/>
            <a:ext cx="1084208" cy="523220"/>
          </a:xfrm>
          <a:prstGeom prst="rect">
            <a:avLst/>
          </a:prstGeom>
          <a:noFill/>
        </p:spPr>
        <p:txBody>
          <a:bodyPr wrap="none" rtlCol="0">
            <a:spAutoFit/>
          </a:bodyPr>
          <a:lstStyle/>
          <a:p>
            <a:r>
              <a:rPr lang="en-GB" sz="2800" dirty="0"/>
              <a:t>Range</a:t>
            </a:r>
          </a:p>
        </p:txBody>
      </p:sp>
      <p:cxnSp>
        <p:nvCxnSpPr>
          <p:cNvPr id="9" name="Straight Connector 8"/>
          <p:cNvCxnSpPr/>
          <p:nvPr/>
        </p:nvCxnSpPr>
        <p:spPr>
          <a:xfrm>
            <a:off x="1092200" y="4630029"/>
            <a:ext cx="8225771"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822516" y="4630029"/>
            <a:ext cx="129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7202398" y="1900648"/>
            <a:ext cx="4147802" cy="523220"/>
          </a:xfrm>
          <a:prstGeom prst="rect">
            <a:avLst/>
          </a:prstGeom>
          <a:noFill/>
        </p:spPr>
        <p:txBody>
          <a:bodyPr wrap="none" rtlCol="0">
            <a:spAutoFit/>
          </a:bodyPr>
          <a:lstStyle/>
          <a:p>
            <a:r>
              <a:rPr lang="en-GB" sz="2800" dirty="0"/>
              <a:t>8-bit exponent: 2</a:t>
            </a:r>
            <a:r>
              <a:rPr lang="en-GB" sz="2800" baseline="30000" dirty="0"/>
              <a:t>127</a:t>
            </a:r>
            <a:r>
              <a:rPr lang="en-GB" sz="2800" dirty="0"/>
              <a:t> to 2</a:t>
            </a:r>
            <a:r>
              <a:rPr lang="en-GB" sz="2800" baseline="30000" dirty="0"/>
              <a:t>-128</a:t>
            </a:r>
          </a:p>
        </p:txBody>
      </p:sp>
      <p:sp>
        <p:nvSpPr>
          <p:cNvPr id="13" name="TextBox 12"/>
          <p:cNvSpPr txBox="1"/>
          <p:nvPr/>
        </p:nvSpPr>
        <p:spPr>
          <a:xfrm>
            <a:off x="7689711" y="5714368"/>
            <a:ext cx="3660489" cy="523220"/>
          </a:xfrm>
          <a:prstGeom prst="rect">
            <a:avLst/>
          </a:prstGeom>
          <a:noFill/>
        </p:spPr>
        <p:txBody>
          <a:bodyPr wrap="none" rtlCol="0">
            <a:spAutoFit/>
          </a:bodyPr>
          <a:lstStyle/>
          <a:p>
            <a:r>
              <a:rPr lang="en-GB" sz="2800" dirty="0"/>
              <a:t>4-bit exponent: 2</a:t>
            </a:r>
            <a:r>
              <a:rPr lang="en-GB" sz="2800" baseline="30000" dirty="0"/>
              <a:t>7</a:t>
            </a:r>
            <a:r>
              <a:rPr lang="en-GB" sz="2800" dirty="0"/>
              <a:t> to 2</a:t>
            </a:r>
            <a:r>
              <a:rPr lang="en-GB" sz="2800" baseline="30000" dirty="0"/>
              <a:t>-8</a:t>
            </a:r>
          </a:p>
        </p:txBody>
      </p:sp>
      <p:sp>
        <p:nvSpPr>
          <p:cNvPr id="14" name="TextBox 13">
            <a:extLst>
              <a:ext uri="{FF2B5EF4-FFF2-40B4-BE49-F238E27FC236}">
                <a16:creationId xmlns:a16="http://schemas.microsoft.com/office/drawing/2014/main" id="{985982D0-99F2-4C12-914F-9D8FF10E301D}"/>
              </a:ext>
            </a:extLst>
          </p:cNvPr>
          <p:cNvSpPr txBox="1"/>
          <p:nvPr/>
        </p:nvSpPr>
        <p:spPr>
          <a:xfrm>
            <a:off x="1455222" y="5714368"/>
            <a:ext cx="4279120" cy="523220"/>
          </a:xfrm>
          <a:prstGeom prst="rect">
            <a:avLst/>
          </a:prstGeom>
          <a:noFill/>
        </p:spPr>
        <p:txBody>
          <a:bodyPr wrap="none" rtlCol="0">
            <a:spAutoFit/>
          </a:bodyPr>
          <a:lstStyle/>
          <a:p>
            <a:r>
              <a:rPr lang="en-GB" sz="2800" dirty="0">
                <a:solidFill>
                  <a:srgbClr val="7030A0"/>
                </a:solidFill>
              </a:rPr>
              <a:t>More precision / Less Range</a:t>
            </a:r>
          </a:p>
        </p:txBody>
      </p:sp>
      <p:sp>
        <p:nvSpPr>
          <p:cNvPr id="15" name="TextBox 14">
            <a:extLst>
              <a:ext uri="{FF2B5EF4-FFF2-40B4-BE49-F238E27FC236}">
                <a16:creationId xmlns:a16="http://schemas.microsoft.com/office/drawing/2014/main" id="{6EFC6383-B497-4ACA-9BA3-1909DB13E95D}"/>
              </a:ext>
            </a:extLst>
          </p:cNvPr>
          <p:cNvSpPr txBox="1"/>
          <p:nvPr/>
        </p:nvSpPr>
        <p:spPr>
          <a:xfrm>
            <a:off x="1455222" y="1899011"/>
            <a:ext cx="4201215" cy="523220"/>
          </a:xfrm>
          <a:prstGeom prst="rect">
            <a:avLst/>
          </a:prstGeom>
          <a:noFill/>
        </p:spPr>
        <p:txBody>
          <a:bodyPr wrap="none" rtlCol="0">
            <a:spAutoFit/>
          </a:bodyPr>
          <a:lstStyle/>
          <a:p>
            <a:r>
              <a:rPr lang="en-GB" sz="2800" dirty="0">
                <a:solidFill>
                  <a:srgbClr val="7030A0"/>
                </a:solidFill>
              </a:rPr>
              <a:t>Less precision / More range</a:t>
            </a:r>
          </a:p>
        </p:txBody>
      </p:sp>
    </p:spTree>
    <p:extLst>
      <p:ext uri="{BB962C8B-B14F-4D97-AF65-F5344CB8AC3E}">
        <p14:creationId xmlns:p14="http://schemas.microsoft.com/office/powerpoint/2010/main" val="5051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4"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nvGraphicFramePr>
        <p:xfrm>
          <a:off x="838200" y="2693075"/>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nvGraphicFramePr>
        <p:xfrm>
          <a:off x="838200" y="483305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1092200" y="3386248"/>
            <a:ext cx="6497771"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8079768" y="3386248"/>
            <a:ext cx="3024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092200" y="4630029"/>
            <a:ext cx="8225771"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822516" y="4630029"/>
            <a:ext cx="129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847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ASCII &amp; Unicode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69061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Unicode used to represent characters and its advantage over extended ASCII code (8-bit) in terms of numbers of characters.</a:t>
            </a:r>
          </a:p>
        </p:txBody>
      </p:sp>
    </p:spTree>
    <p:extLst>
      <p:ext uri="{BB962C8B-B14F-4D97-AF65-F5344CB8AC3E}">
        <p14:creationId xmlns:p14="http://schemas.microsoft.com/office/powerpoint/2010/main" val="21152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429EB4-202C-9F57-9853-5C1FDC1D13FF}"/>
              </a:ext>
            </a:extLst>
          </p:cNvPr>
          <p:cNvSpPr txBox="1"/>
          <p:nvPr/>
        </p:nvSpPr>
        <p:spPr>
          <a:xfrm>
            <a:off x="625549" y="1305341"/>
            <a:ext cx="10940902" cy="4247317"/>
          </a:xfrm>
          <a:prstGeom prst="rect">
            <a:avLst/>
          </a:prstGeom>
          <a:noFill/>
        </p:spPr>
        <p:txBody>
          <a:bodyPr wrap="square">
            <a:spAutoFit/>
          </a:bodyPr>
          <a:lstStyle/>
          <a:p>
            <a:pPr algn="l">
              <a:buNone/>
            </a:pPr>
            <a:r>
              <a:rPr lang="en-GB" b="0" i="0" dirty="0">
                <a:solidFill>
                  <a:srgbClr val="000000"/>
                </a:solidFill>
                <a:effectLst/>
                <a:latin typeface="CiscoSansTT"/>
              </a:rPr>
              <a:t>You now know that character encoding involves </a:t>
            </a:r>
            <a:r>
              <a:rPr lang="en-GB" b="1" i="0" dirty="0">
                <a:solidFill>
                  <a:srgbClr val="000000"/>
                </a:solidFill>
                <a:effectLst/>
                <a:latin typeface="CiscoSansTT"/>
              </a:rPr>
              <a:t>mapping characters to numbers that can be understood by computers</a:t>
            </a:r>
            <a:r>
              <a:rPr lang="en-GB" b="0" i="0" dirty="0">
                <a:solidFill>
                  <a:srgbClr val="000000"/>
                </a:solidFill>
                <a:effectLst/>
                <a:latin typeface="CiscoSansTT"/>
              </a:rPr>
              <a:t> (where each character is assigned a unique </a:t>
            </a:r>
            <a:r>
              <a:rPr lang="en-GB" b="1" i="0" dirty="0">
                <a:solidFill>
                  <a:srgbClr val="000000"/>
                </a:solidFill>
                <a:effectLst/>
                <a:latin typeface="CiscoSansTT"/>
              </a:rPr>
              <a:t>code point</a:t>
            </a:r>
            <a:r>
              <a:rPr lang="en-GB" b="0" i="0" dirty="0">
                <a:solidFill>
                  <a:srgbClr val="000000"/>
                </a:solidFill>
                <a:effectLst/>
                <a:latin typeface="CiscoSansTT"/>
              </a:rPr>
              <a:t>, which is represented by a specific number), and that binary digits and the binary system play a critical role in this process. To better understand character encoding and its connection to HTML, let's take a closer look at the most popular encoding standards.</a:t>
            </a:r>
          </a:p>
          <a:p>
            <a:pPr algn="l">
              <a:buNone/>
            </a:pPr>
            <a:r>
              <a:rPr lang="en-GB" b="0" i="0" dirty="0">
                <a:solidFill>
                  <a:srgbClr val="000000"/>
                </a:solidFill>
                <a:effectLst/>
                <a:latin typeface="CiscoSansTT"/>
              </a:rPr>
              <a:t>There are several character encoding standards available, each with its own benefits and limitations.</a:t>
            </a:r>
          </a:p>
          <a:p>
            <a:pPr algn="l">
              <a:buFont typeface="Arial" panose="020B0604020202020204" pitchFamily="34" charset="0"/>
              <a:buChar char="•"/>
            </a:pPr>
            <a:r>
              <a:rPr lang="en-GB" b="1" i="0" dirty="0">
                <a:solidFill>
                  <a:srgbClr val="000000"/>
                </a:solidFill>
                <a:effectLst/>
                <a:latin typeface="CiscoSansTT"/>
              </a:rPr>
              <a:t>ASCII</a:t>
            </a:r>
            <a:r>
              <a:rPr lang="en-GB" b="0" i="0" dirty="0">
                <a:solidFill>
                  <a:srgbClr val="000000"/>
                </a:solidFill>
                <a:effectLst/>
                <a:latin typeface="CiscoSansTT"/>
              </a:rPr>
              <a:t>, or the American Standard Code for Information Interchange, is the most basic character encoding standard. It uses 7 bits to represent 128 characters, which includes letters, numbers, and symbols commonly used in the English language. However, ASCII encoding is not suitable for representing characters from other languages.</a:t>
            </a:r>
          </a:p>
          <a:p>
            <a:pPr algn="l">
              <a:buFont typeface="Arial" panose="020B0604020202020204" pitchFamily="34" charset="0"/>
              <a:buChar char="•"/>
            </a:pPr>
            <a:r>
              <a:rPr lang="en-GB" b="1" i="0" dirty="0">
                <a:solidFill>
                  <a:srgbClr val="000000"/>
                </a:solidFill>
                <a:effectLst/>
                <a:latin typeface="CiscoSansTT"/>
              </a:rPr>
              <a:t>Unicode</a:t>
            </a:r>
            <a:r>
              <a:rPr lang="en-GB" b="0" i="0" dirty="0">
                <a:solidFill>
                  <a:srgbClr val="000000"/>
                </a:solidFill>
                <a:effectLst/>
                <a:latin typeface="CiscoSansTT"/>
              </a:rPr>
              <a:t> is a more comprehensive character encoding standard that supports a much larger number of characters from different languages and scripts. It can use up to 32 bits to represent over a million characters, including those from non-Latin scripts like Chinese, Arabic, and Cyrillic. Unicode includes several different encodings, including UTF-8, UTF-16, and UTF-32.</a:t>
            </a:r>
          </a:p>
          <a:p>
            <a:pPr algn="l">
              <a:buFont typeface="Arial" panose="020B0604020202020204" pitchFamily="34" charset="0"/>
              <a:buChar char="•"/>
            </a:pPr>
            <a:r>
              <a:rPr lang="en-GB" b="1" i="0" dirty="0">
                <a:solidFill>
                  <a:srgbClr val="000000"/>
                </a:solidFill>
                <a:effectLst/>
                <a:latin typeface="CiscoSansTT"/>
              </a:rPr>
              <a:t>UTF-8</a:t>
            </a:r>
            <a:r>
              <a:rPr lang="en-GB" b="0" i="0" dirty="0">
                <a:solidFill>
                  <a:srgbClr val="000000"/>
                </a:solidFill>
                <a:effectLst/>
                <a:latin typeface="CiscoSansTT"/>
              </a:rPr>
              <a:t> is a widely used character encoding standard that is </a:t>
            </a:r>
            <a:r>
              <a:rPr lang="en-GB" b="1" i="0" dirty="0">
                <a:solidFill>
                  <a:srgbClr val="000000"/>
                </a:solidFill>
                <a:effectLst/>
                <a:latin typeface="CiscoSansTT"/>
              </a:rPr>
              <a:t>compatible with ASCII</a:t>
            </a:r>
            <a:r>
              <a:rPr lang="en-GB" b="0" i="0" dirty="0">
                <a:solidFill>
                  <a:srgbClr val="000000"/>
                </a:solidFill>
                <a:effectLst/>
                <a:latin typeface="CiscoSansTT"/>
              </a:rPr>
              <a:t>. It uses a variable-length encoding that can represent characters using between 1 and 4 </a:t>
            </a:r>
            <a:r>
              <a:rPr lang="en-GB" b="0" i="0" u="sng" dirty="0">
                <a:solidFill>
                  <a:srgbClr val="000000"/>
                </a:solidFill>
                <a:effectLst/>
                <a:latin typeface="CiscoSansTT"/>
              </a:rPr>
              <a:t>bytes</a:t>
            </a:r>
            <a:r>
              <a:rPr lang="en-GB" b="0" i="0" u="sng" baseline="30000" dirty="0">
                <a:solidFill>
                  <a:srgbClr val="000000"/>
                </a:solidFill>
                <a:effectLst/>
                <a:latin typeface="CiscoSansTT"/>
              </a:rPr>
              <a:t>2</a:t>
            </a:r>
            <a:r>
              <a:rPr lang="en-GB" b="0" i="0" dirty="0">
                <a:solidFill>
                  <a:srgbClr val="000000"/>
                </a:solidFill>
                <a:effectLst/>
                <a:latin typeface="CiscoSansTT"/>
              </a:rPr>
              <a:t>, depending on the character being encoded. UTF-8 can represent all characters in the Unicode standard, making it an ideal choice for web development.</a:t>
            </a:r>
          </a:p>
        </p:txBody>
      </p:sp>
    </p:spTree>
    <p:extLst>
      <p:ext uri="{BB962C8B-B14F-4D97-AF65-F5344CB8AC3E}">
        <p14:creationId xmlns:p14="http://schemas.microsoft.com/office/powerpoint/2010/main" val="3011336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Data Representation</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766569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ASCII Magic</a:t>
            </a:r>
            <a:endParaRPr lang="en-GB" dirty="0"/>
          </a:p>
        </p:txBody>
      </p:sp>
      <p:sp>
        <p:nvSpPr>
          <p:cNvPr id="8" name="Text Placeholder 7"/>
          <p:cNvSpPr>
            <a:spLocks noGrp="1"/>
          </p:cNvSpPr>
          <p:nvPr>
            <p:ph type="body" idx="1"/>
          </p:nvPr>
        </p:nvSpPr>
        <p:spPr/>
        <p:txBody>
          <a:bodyPr>
            <a:normAutofit/>
          </a:bodyPr>
          <a:lstStyle/>
          <a:p>
            <a:r>
              <a:rPr lang="en-GB" sz="3200" dirty="0"/>
              <a:t>Upper case</a:t>
            </a:r>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4249350262"/>
              </p:ext>
            </p:extLst>
          </p:nvPr>
        </p:nvGraphicFramePr>
        <p:xfrm>
          <a:off x="839788" y="2505075"/>
          <a:ext cx="3610444" cy="3480435"/>
        </p:xfrm>
        <a:graphic>
          <a:graphicData uri="http://schemas.openxmlformats.org/drawingml/2006/table">
            <a:tbl>
              <a:tblPr>
                <a:tableStyleId>{5C22544A-7EE6-4342-B048-85BDC9FD1C3A}</a:tableStyleId>
              </a:tblPr>
              <a:tblGrid>
                <a:gridCol w="1732546">
                  <a:extLst>
                    <a:ext uri="{9D8B030D-6E8A-4147-A177-3AD203B41FA5}">
                      <a16:colId xmlns:a16="http://schemas.microsoft.com/office/drawing/2014/main" val="2730528430"/>
                    </a:ext>
                  </a:extLst>
                </a:gridCol>
                <a:gridCol w="1877898">
                  <a:extLst>
                    <a:ext uri="{9D8B030D-6E8A-4147-A177-3AD203B41FA5}">
                      <a16:colId xmlns:a16="http://schemas.microsoft.com/office/drawing/2014/main" val="3725665174"/>
                    </a:ext>
                  </a:extLst>
                </a:gridCol>
              </a:tblGrid>
              <a:tr h="400050">
                <a:tc>
                  <a:txBody>
                    <a:bodyPr/>
                    <a:lstStyle/>
                    <a:p>
                      <a:pPr algn="ctr" fontAlgn="ctr"/>
                      <a:r>
                        <a:rPr lang="en-GB" sz="3200" b="0" i="0" u="none" strike="noStrike" dirty="0">
                          <a:solidFill>
                            <a:srgbClr val="000000"/>
                          </a:solidFill>
                          <a:effectLst/>
                          <a:latin typeface="+mn-lt"/>
                        </a:rPr>
                        <a:t>Character</a:t>
                      </a:r>
                    </a:p>
                  </a:txBody>
                  <a:tcPr marL="19342" marR="19342" marT="9525" marB="0" anchor="ctr"/>
                </a:tc>
                <a:tc>
                  <a:txBody>
                    <a:bodyPr/>
                    <a:lstStyle/>
                    <a:p>
                      <a:pPr algn="ctr" fontAlgn="ctr"/>
                      <a:r>
                        <a:rPr lang="en-GB" sz="3200" b="0" u="none" strike="noStrike" dirty="0">
                          <a:effectLst/>
                        </a:rPr>
                        <a:t>Binary</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3507161284"/>
                  </a:ext>
                </a:extLst>
              </a:tr>
              <a:tr h="190500">
                <a:tc>
                  <a:txBody>
                    <a:bodyPr/>
                    <a:lstStyle/>
                    <a:p>
                      <a:pPr algn="ctr" fontAlgn="ctr"/>
                      <a:r>
                        <a:rPr lang="en-GB" sz="3200" b="0" u="none" strike="noStrike" dirty="0">
                          <a:effectLst/>
                        </a:rPr>
                        <a:t>A</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219948797"/>
                  </a:ext>
                </a:extLst>
              </a:tr>
              <a:tr h="190500">
                <a:tc>
                  <a:txBody>
                    <a:bodyPr/>
                    <a:lstStyle/>
                    <a:p>
                      <a:pPr algn="ctr" fontAlgn="ctr"/>
                      <a:r>
                        <a:rPr lang="en-GB" sz="3200" b="0" u="none" strike="noStrike" dirty="0">
                          <a:effectLst/>
                        </a:rPr>
                        <a:t>B</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560509963"/>
                  </a:ext>
                </a:extLst>
              </a:tr>
              <a:tr h="190500">
                <a:tc>
                  <a:txBody>
                    <a:bodyPr/>
                    <a:lstStyle/>
                    <a:p>
                      <a:pPr algn="ctr" fontAlgn="ctr"/>
                      <a:r>
                        <a:rPr lang="en-GB" sz="3200" b="0" u="none" strike="noStrike" dirty="0">
                          <a:effectLst/>
                        </a:rPr>
                        <a:t>C</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892114457"/>
                  </a:ext>
                </a:extLst>
              </a:tr>
              <a:tr h="190500">
                <a:tc>
                  <a:txBody>
                    <a:bodyPr/>
                    <a:lstStyle/>
                    <a:p>
                      <a:pPr algn="ctr" fontAlgn="ctr"/>
                      <a:r>
                        <a:rPr lang="en-GB" sz="3200" b="0" u="none" strike="noStrike">
                          <a:effectLst/>
                        </a:rPr>
                        <a:t>D</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2437639535"/>
                  </a:ext>
                </a:extLst>
              </a:tr>
              <a:tr h="190500">
                <a:tc>
                  <a:txBody>
                    <a:bodyPr/>
                    <a:lstStyle/>
                    <a:p>
                      <a:pPr algn="ctr" fontAlgn="ctr"/>
                      <a:r>
                        <a:rPr lang="en-GB" sz="3200" b="0" u="none" strike="noStrike">
                          <a:effectLst/>
                        </a:rPr>
                        <a:t>E</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665230237"/>
                  </a:ext>
                </a:extLst>
              </a:tr>
              <a:tr h="190500">
                <a:tc>
                  <a:txBody>
                    <a:bodyPr/>
                    <a:lstStyle/>
                    <a:p>
                      <a:pPr algn="ctr" fontAlgn="ctr"/>
                      <a:r>
                        <a:rPr lang="en-GB" sz="3200" b="0" u="none" strike="noStrike">
                          <a:effectLst/>
                        </a:rPr>
                        <a:t>F</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726997640"/>
                  </a:ext>
                </a:extLst>
              </a:tr>
            </a:tbl>
          </a:graphicData>
        </a:graphic>
      </p:graphicFrame>
      <p:sp>
        <p:nvSpPr>
          <p:cNvPr id="9" name="Text Placeholder 8"/>
          <p:cNvSpPr>
            <a:spLocks noGrp="1"/>
          </p:cNvSpPr>
          <p:nvPr>
            <p:ph type="body" sz="quarter" idx="3"/>
          </p:nvPr>
        </p:nvSpPr>
        <p:spPr/>
        <p:txBody>
          <a:bodyPr>
            <a:normAutofit/>
          </a:bodyPr>
          <a:lstStyle/>
          <a:p>
            <a:r>
              <a:rPr lang="en-GB" sz="3200" dirty="0"/>
              <a:t>Lower case</a:t>
            </a:r>
          </a:p>
        </p:txBody>
      </p:sp>
      <p:graphicFrame>
        <p:nvGraphicFramePr>
          <p:cNvPr id="13" name="Content Placeholder 12"/>
          <p:cNvGraphicFramePr>
            <a:graphicFrameLocks noGrp="1"/>
          </p:cNvGraphicFramePr>
          <p:nvPr>
            <p:ph sz="quarter" idx="4"/>
            <p:extLst>
              <p:ext uri="{D42A27DB-BD31-4B8C-83A1-F6EECF244321}">
                <p14:modId xmlns:p14="http://schemas.microsoft.com/office/powerpoint/2010/main" val="2905616017"/>
              </p:ext>
            </p:extLst>
          </p:nvPr>
        </p:nvGraphicFramePr>
        <p:xfrm>
          <a:off x="6172200" y="2505075"/>
          <a:ext cx="3640520" cy="3480435"/>
        </p:xfrm>
        <a:graphic>
          <a:graphicData uri="http://schemas.openxmlformats.org/drawingml/2006/table">
            <a:tbl>
              <a:tblPr>
                <a:tableStyleId>{5C22544A-7EE6-4342-B048-85BDC9FD1C3A}</a:tableStyleId>
              </a:tblPr>
              <a:tblGrid>
                <a:gridCol w="1753374">
                  <a:extLst>
                    <a:ext uri="{9D8B030D-6E8A-4147-A177-3AD203B41FA5}">
                      <a16:colId xmlns:a16="http://schemas.microsoft.com/office/drawing/2014/main" val="4287767508"/>
                    </a:ext>
                  </a:extLst>
                </a:gridCol>
                <a:gridCol w="1887146">
                  <a:extLst>
                    <a:ext uri="{9D8B030D-6E8A-4147-A177-3AD203B41FA5}">
                      <a16:colId xmlns:a16="http://schemas.microsoft.com/office/drawing/2014/main" val="1480125169"/>
                    </a:ext>
                  </a:extLst>
                </a:gridCol>
              </a:tblGrid>
              <a:tr h="400050">
                <a:tc>
                  <a:txBody>
                    <a:bodyPr/>
                    <a:lstStyle/>
                    <a:p>
                      <a:pPr algn="ctr" fontAlgn="ctr"/>
                      <a:r>
                        <a:rPr lang="en-GB" sz="3200" b="0" i="0" u="none" strike="noStrike" dirty="0">
                          <a:solidFill>
                            <a:srgbClr val="000000"/>
                          </a:solidFill>
                          <a:effectLst/>
                          <a:latin typeface="+mn-lt"/>
                        </a:rPr>
                        <a:t>Character</a:t>
                      </a:r>
                      <a:endParaRPr lang="en-GB" sz="3200" b="1"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Binary</a:t>
                      </a:r>
                      <a:endParaRPr lang="en-GB" sz="3200" b="1"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494775321"/>
                  </a:ext>
                </a:extLst>
              </a:tr>
              <a:tr h="190500">
                <a:tc>
                  <a:txBody>
                    <a:bodyPr/>
                    <a:lstStyle/>
                    <a:p>
                      <a:pPr algn="ctr" fontAlgn="ctr"/>
                      <a:r>
                        <a:rPr lang="en-GB" sz="3200" u="none" strike="noStrike" dirty="0">
                          <a:effectLst/>
                        </a:rPr>
                        <a:t>a</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540696677"/>
                  </a:ext>
                </a:extLst>
              </a:tr>
              <a:tr h="190500">
                <a:tc>
                  <a:txBody>
                    <a:bodyPr/>
                    <a:lstStyle/>
                    <a:p>
                      <a:pPr algn="ctr" fontAlgn="ctr"/>
                      <a:r>
                        <a:rPr lang="en-GB" sz="3200" u="none" strike="noStrike" dirty="0">
                          <a:effectLst/>
                        </a:rPr>
                        <a:t>b</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293405804"/>
                  </a:ext>
                </a:extLst>
              </a:tr>
              <a:tr h="190500">
                <a:tc>
                  <a:txBody>
                    <a:bodyPr/>
                    <a:lstStyle/>
                    <a:p>
                      <a:pPr algn="ctr" fontAlgn="ctr"/>
                      <a:r>
                        <a:rPr lang="en-GB" sz="3200" u="none" strike="noStrike" dirty="0">
                          <a:effectLst/>
                        </a:rPr>
                        <a:t>c</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645236369"/>
                  </a:ext>
                </a:extLst>
              </a:tr>
              <a:tr h="190500">
                <a:tc>
                  <a:txBody>
                    <a:bodyPr/>
                    <a:lstStyle/>
                    <a:p>
                      <a:pPr algn="ctr" fontAlgn="ctr"/>
                      <a:r>
                        <a:rPr lang="en-GB" sz="3200" u="none" strike="noStrike">
                          <a:effectLst/>
                        </a:rPr>
                        <a:t>d</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2898335868"/>
                  </a:ext>
                </a:extLst>
              </a:tr>
              <a:tr h="190500">
                <a:tc>
                  <a:txBody>
                    <a:bodyPr/>
                    <a:lstStyle/>
                    <a:p>
                      <a:pPr algn="ctr" fontAlgn="ctr"/>
                      <a:r>
                        <a:rPr lang="en-GB" sz="3200" u="none" strike="noStrike">
                          <a:effectLst/>
                        </a:rPr>
                        <a:t>e</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779820763"/>
                  </a:ext>
                </a:extLst>
              </a:tr>
              <a:tr h="190500">
                <a:tc>
                  <a:txBody>
                    <a:bodyPr/>
                    <a:lstStyle/>
                    <a:p>
                      <a:pPr algn="ctr" fontAlgn="ctr"/>
                      <a:r>
                        <a:rPr lang="en-GB" sz="3200" u="none" strike="noStrike" dirty="0">
                          <a:effectLst/>
                        </a:rPr>
                        <a:t>f</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689269690"/>
                  </a:ext>
                </a:extLst>
              </a:tr>
            </a:tbl>
          </a:graphicData>
        </a:graphic>
      </p:graphicFrame>
    </p:spTree>
    <p:extLst>
      <p:ext uri="{BB962C8B-B14F-4D97-AF65-F5344CB8AC3E}">
        <p14:creationId xmlns:p14="http://schemas.microsoft.com/office/powerpoint/2010/main" val="391577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Unicode</a:t>
            </a:r>
          </a:p>
        </p:txBody>
      </p:sp>
      <p:sp>
        <p:nvSpPr>
          <p:cNvPr id="3" name="Content Placeholder 2"/>
          <p:cNvSpPr>
            <a:spLocks noGrp="1"/>
          </p:cNvSpPr>
          <p:nvPr>
            <p:ph idx="1"/>
          </p:nvPr>
        </p:nvSpPr>
        <p:spPr/>
        <p:txBody>
          <a:bodyPr/>
          <a:lstStyle/>
          <a:p>
            <a:r>
              <a:rPr lang="en-GB" dirty="0"/>
              <a:t>ASCII is very limited – designed for English language</a:t>
            </a:r>
          </a:p>
          <a:p>
            <a:r>
              <a:rPr lang="en-GB" dirty="0"/>
              <a:t>Unicode allows many more characters to be represented</a:t>
            </a:r>
          </a:p>
          <a:p>
            <a:r>
              <a:rPr lang="en-GB" dirty="0"/>
              <a:t>32 bits (not all are used) – </a:t>
            </a:r>
            <a:r>
              <a:rPr lang="en-GB" b="1" dirty="0"/>
              <a:t>SQA 16 bits</a:t>
            </a:r>
          </a:p>
          <a:p>
            <a:r>
              <a:rPr lang="en-GB" dirty="0"/>
              <a:t>144,697 characters (Unicode 14.0 - Sep 2021) – </a:t>
            </a:r>
            <a:r>
              <a:rPr lang="en-GB" b="1" dirty="0"/>
              <a:t>SQA 65,536 (2</a:t>
            </a:r>
            <a:r>
              <a:rPr lang="en-GB" b="1" baseline="30000" dirty="0"/>
              <a:t>16</a:t>
            </a:r>
            <a:r>
              <a:rPr lang="en-GB" b="1" dirty="0"/>
              <a:t>)</a:t>
            </a:r>
          </a:p>
          <a:p>
            <a:r>
              <a:rPr lang="en-GB" dirty="0"/>
              <a:t>Allows for more </a:t>
            </a:r>
            <a:r>
              <a:rPr lang="en-GB" b="1" dirty="0"/>
              <a:t>characters</a:t>
            </a:r>
            <a:r>
              <a:rPr lang="en-GB" dirty="0"/>
              <a:t> letters and symbols of other languages</a:t>
            </a:r>
          </a:p>
          <a:p>
            <a:pPr lvl="1"/>
            <a:r>
              <a:rPr lang="ar-AE" sz="3600" dirty="0"/>
              <a:t>ﻚ</a:t>
            </a:r>
            <a:r>
              <a:rPr lang="en-GB" sz="3600" dirty="0"/>
              <a:t> </a:t>
            </a:r>
            <a:r>
              <a:rPr lang="en-GB" sz="2800" dirty="0"/>
              <a:t>(Arabic)</a:t>
            </a:r>
          </a:p>
          <a:p>
            <a:pPr lvl="1"/>
            <a:r>
              <a:rPr lang="en-GB" sz="3600" dirty="0"/>
              <a:t>Ꙛ </a:t>
            </a:r>
            <a:r>
              <a:rPr lang="en-GB" sz="2800" dirty="0"/>
              <a:t>(Cyrillic)</a:t>
            </a:r>
          </a:p>
          <a:p>
            <a:r>
              <a:rPr lang="en-GB" dirty="0"/>
              <a:t>Plus, emojis </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4375" b="96250" l="5000" r="95625"/>
                    </a14:imgEffect>
                  </a14:imgLayer>
                </a14:imgProps>
              </a:ext>
              <a:ext uri="{28A0092B-C50C-407E-A947-70E740481C1C}">
                <a14:useLocalDpi xmlns:a14="http://schemas.microsoft.com/office/drawing/2010/main" val="0"/>
              </a:ext>
            </a:extLst>
          </a:blip>
          <a:stretch>
            <a:fillRect/>
          </a:stretch>
        </p:blipFill>
        <p:spPr>
          <a:xfrm>
            <a:off x="3957468" y="4379861"/>
            <a:ext cx="1524000" cy="1524000"/>
          </a:xfrm>
          <a:prstGeom prst="rect">
            <a:avLst/>
          </a:prstGeom>
          <a:ln w="2286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2935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500"/>
                            </p:stCondLst>
                            <p:childTnLst>
                              <p:par>
                                <p:cTn id="42" presetID="16" presetClass="entr" presetSubtype="37"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arn(outVertical)">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&amp; Vector Graphics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55890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the relative advantages and disadvantages of bit-mapped graphics versus vector graphics.</a:t>
            </a:r>
          </a:p>
        </p:txBody>
      </p:sp>
    </p:spTree>
    <p:extLst>
      <p:ext uri="{BB962C8B-B14F-4D97-AF65-F5344CB8AC3E}">
        <p14:creationId xmlns:p14="http://schemas.microsoft.com/office/powerpoint/2010/main" val="218452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Image - Pixels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8340" y="2154264"/>
            <a:ext cx="7955320" cy="432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915" y="2154264"/>
            <a:ext cx="6572170" cy="432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019" y="2154264"/>
            <a:ext cx="5611962" cy="4320000"/>
          </a:xfrm>
          <a:prstGeom prst="rect">
            <a:avLst/>
          </a:prstGeom>
        </p:spPr>
      </p:pic>
    </p:spTree>
    <p:extLst>
      <p:ext uri="{BB962C8B-B14F-4D97-AF65-F5344CB8AC3E}">
        <p14:creationId xmlns:p14="http://schemas.microsoft.com/office/powerpoint/2010/main" val="38993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2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a:t>
            </a:r>
          </a:p>
        </p:txBody>
      </p:sp>
      <p:sp>
        <p:nvSpPr>
          <p:cNvPr id="3" name="Content Placeholder 2"/>
          <p:cNvSpPr>
            <a:spLocks noGrp="1"/>
          </p:cNvSpPr>
          <p:nvPr>
            <p:ph idx="1"/>
          </p:nvPr>
        </p:nvSpPr>
        <p:spPr/>
        <p:txBody>
          <a:bodyPr/>
          <a:lstStyle/>
          <a:p>
            <a:pPr>
              <a:spcBef>
                <a:spcPts val="600"/>
              </a:spcBef>
              <a:spcAft>
                <a:spcPts val="600"/>
              </a:spcAft>
            </a:pPr>
            <a:r>
              <a:rPr lang="en-GB" sz="3200" dirty="0"/>
              <a:t>What</a:t>
            </a:r>
            <a:r>
              <a:rPr lang="en-GB" dirty="0"/>
              <a:t> </a:t>
            </a:r>
            <a:r>
              <a:rPr lang="en-GB" sz="3200" dirty="0"/>
              <a:t>image formats are there?</a:t>
            </a:r>
          </a:p>
          <a:p>
            <a:pPr lvl="1">
              <a:spcBef>
                <a:spcPts val="600"/>
              </a:spcBef>
              <a:spcAft>
                <a:spcPts val="600"/>
              </a:spcAft>
            </a:pPr>
            <a:r>
              <a:rPr lang="en-GB" sz="2800" dirty="0"/>
              <a:t>jpeg – 24-bit, used for photos, lossy compression</a:t>
            </a:r>
          </a:p>
          <a:p>
            <a:pPr lvl="1">
              <a:spcBef>
                <a:spcPts val="600"/>
              </a:spcBef>
              <a:spcAft>
                <a:spcPts val="600"/>
              </a:spcAft>
            </a:pPr>
            <a:r>
              <a:rPr lang="en-GB" sz="2800" dirty="0" err="1"/>
              <a:t>png</a:t>
            </a:r>
            <a:r>
              <a:rPr lang="en-GB" sz="2800" dirty="0"/>
              <a:t> – 24-bit, used for photos, transparent, lossless compression</a:t>
            </a:r>
          </a:p>
          <a:p>
            <a:pPr lvl="1">
              <a:spcBef>
                <a:spcPts val="600"/>
              </a:spcBef>
              <a:spcAft>
                <a:spcPts val="600"/>
              </a:spcAft>
            </a:pPr>
            <a:r>
              <a:rPr lang="en-GB" sz="2800" dirty="0"/>
              <a:t>gif – 8-bit, used for clip art, transparent, lossless compression</a:t>
            </a:r>
          </a:p>
          <a:p>
            <a:pPr lvl="1">
              <a:spcBef>
                <a:spcPts val="600"/>
              </a:spcBef>
              <a:spcAft>
                <a:spcPts val="600"/>
              </a:spcAft>
            </a:pPr>
            <a:r>
              <a:rPr lang="en-GB" sz="2800" dirty="0" err="1"/>
              <a:t>svg</a:t>
            </a:r>
            <a:r>
              <a:rPr lang="en-GB" sz="2800" dirty="0"/>
              <a:t> – text file, transparent, can be scaled to any size</a:t>
            </a:r>
          </a:p>
          <a:p>
            <a:pPr lvl="1">
              <a:spcBef>
                <a:spcPts val="600"/>
              </a:spcBef>
              <a:spcAft>
                <a:spcPts val="600"/>
              </a:spcAft>
            </a:pPr>
            <a:r>
              <a:rPr lang="en-GB" sz="2800" dirty="0"/>
              <a:t>plus many others</a:t>
            </a:r>
          </a:p>
          <a:p>
            <a:pPr marL="0" indent="0">
              <a:buNone/>
            </a:pPr>
            <a:endParaRPr lang="en-GB" dirty="0"/>
          </a:p>
        </p:txBody>
      </p:sp>
    </p:spTree>
    <p:extLst>
      <p:ext uri="{BB962C8B-B14F-4D97-AF65-F5344CB8AC3E}">
        <p14:creationId xmlns:p14="http://schemas.microsoft.com/office/powerpoint/2010/main" val="54404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 Mapped Images</a:t>
            </a:r>
          </a:p>
        </p:txBody>
      </p:sp>
      <p:sp>
        <p:nvSpPr>
          <p:cNvPr id="4" name="Content Placeholder 3"/>
          <p:cNvSpPr>
            <a:spLocks noGrp="1"/>
          </p:cNvSpPr>
          <p:nvPr>
            <p:ph sz="half" idx="2"/>
          </p:nvPr>
        </p:nvSpPr>
        <p:spPr/>
        <p:txBody>
          <a:bodyPr/>
          <a:lstStyle/>
          <a:p>
            <a:endParaRPr lang="en-GB"/>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48126" y="1825625"/>
            <a:ext cx="4361748" cy="4351338"/>
          </a:xfrm>
          <a:prstGeom prst="rect">
            <a:avLst/>
          </a:prstGeom>
        </p:spPr>
      </p:pic>
    </p:spTree>
    <p:extLst>
      <p:ext uri="{BB962C8B-B14F-4D97-AF65-F5344CB8AC3E}">
        <p14:creationId xmlns:p14="http://schemas.microsoft.com/office/powerpoint/2010/main" val="9833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graphics</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80928" y="1825625"/>
            <a:ext cx="3096145" cy="4351338"/>
          </a:xfrm>
          <a:prstGeom prst="rect">
            <a:avLst/>
          </a:prstGeom>
        </p:spPr>
      </p:pic>
      <p:sp>
        <p:nvSpPr>
          <p:cNvPr id="4" name="Content Placeholder 3"/>
          <p:cNvSpPr>
            <a:spLocks noGrp="1"/>
          </p:cNvSpPr>
          <p:nvPr>
            <p:ph sz="half" idx="2"/>
          </p:nvPr>
        </p:nvSpPr>
        <p:spPr/>
        <p:txBody>
          <a:bodyPr/>
          <a:lstStyle/>
          <a:p>
            <a:endParaRPr lang="en-GB" dirty="0"/>
          </a:p>
        </p:txBody>
      </p:sp>
    </p:spTree>
    <p:extLst>
      <p:ext uri="{BB962C8B-B14F-4D97-AF65-F5344CB8AC3E}">
        <p14:creationId xmlns:p14="http://schemas.microsoft.com/office/powerpoint/2010/main" val="18018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Computer Structure</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3734423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a:p>
            <a:r>
              <a:rPr lang="en-GB" sz="3600" dirty="0"/>
              <a:t>Describe the factors affecting computer system performance</a:t>
            </a:r>
            <a:endParaRPr lang="en-GB" sz="3200" b="1" dirty="0"/>
          </a:p>
        </p:txBody>
      </p:sp>
    </p:spTree>
    <p:extLst>
      <p:ext uri="{BB962C8B-B14F-4D97-AF65-F5344CB8AC3E}">
        <p14:creationId xmlns:p14="http://schemas.microsoft.com/office/powerpoint/2010/main" val="339967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Binary</a:t>
            </a:r>
          </a:p>
        </p:txBody>
      </p:sp>
      <p:sp>
        <p:nvSpPr>
          <p:cNvPr id="3" name="Content Placeholder 2"/>
          <p:cNvSpPr>
            <a:spLocks noGrp="1"/>
          </p:cNvSpPr>
          <p:nvPr>
            <p:ph idx="1"/>
          </p:nvPr>
        </p:nvSpPr>
        <p:spPr/>
        <p:txBody>
          <a:bodyPr/>
          <a:lstStyle/>
          <a:p>
            <a:pPr marL="514350" indent="-514350">
              <a:lnSpc>
                <a:spcPct val="150000"/>
              </a:lnSpc>
              <a:buFont typeface="+mj-lt"/>
              <a:buAutoNum type="arabicPeriod"/>
            </a:pPr>
            <a:r>
              <a:rPr lang="en-GB" dirty="0"/>
              <a:t>Place values for 8 bits</a:t>
            </a:r>
          </a:p>
          <a:p>
            <a:pPr marL="514350" indent="-514350">
              <a:lnSpc>
                <a:spcPct val="150000"/>
              </a:lnSpc>
              <a:buFont typeface="+mj-lt"/>
              <a:buAutoNum type="arabicPeriod"/>
            </a:pPr>
            <a:r>
              <a:rPr lang="en-GB" dirty="0"/>
              <a:t>0101 0111 to denary</a:t>
            </a:r>
          </a:p>
          <a:p>
            <a:pPr marL="514350" indent="-514350">
              <a:lnSpc>
                <a:spcPct val="150000"/>
              </a:lnSpc>
              <a:buFont typeface="+mj-lt"/>
              <a:buAutoNum type="arabicPeriod"/>
            </a:pPr>
            <a:r>
              <a:rPr lang="en-GB" dirty="0"/>
              <a:t>1010 1010 to Base 10</a:t>
            </a:r>
          </a:p>
          <a:p>
            <a:pPr marL="514350" indent="-514350">
              <a:lnSpc>
                <a:spcPct val="150000"/>
              </a:lnSpc>
              <a:buFont typeface="+mj-lt"/>
              <a:buAutoNum type="arabicPeriod"/>
            </a:pPr>
            <a:r>
              <a:rPr lang="en-GB" dirty="0"/>
              <a:t>17 to binary</a:t>
            </a:r>
          </a:p>
          <a:p>
            <a:pPr marL="514350" indent="-514350">
              <a:lnSpc>
                <a:spcPct val="150000"/>
              </a:lnSpc>
              <a:buFont typeface="+mj-lt"/>
              <a:buAutoNum type="arabicPeriod"/>
            </a:pPr>
            <a:r>
              <a:rPr lang="en-GB" dirty="0"/>
              <a:t>198 to Base 2</a:t>
            </a:r>
          </a:p>
          <a:p>
            <a:endParaRPr lang="en-GB" dirty="0"/>
          </a:p>
          <a:p>
            <a:endParaRPr lang="en-GB" dirty="0"/>
          </a:p>
          <a:p>
            <a:endParaRPr lang="en-GB" dirty="0"/>
          </a:p>
        </p:txBody>
      </p:sp>
    </p:spTree>
    <p:extLst>
      <p:ext uri="{BB962C8B-B14F-4D97-AF65-F5344CB8AC3E}">
        <p14:creationId xmlns:p14="http://schemas.microsoft.com/office/powerpoint/2010/main" val="13454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96483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p:txBody>
      </p:sp>
    </p:spTree>
    <p:extLst>
      <p:ext uri="{BB962C8B-B14F-4D97-AF65-F5344CB8AC3E}">
        <p14:creationId xmlns:p14="http://schemas.microsoft.com/office/powerpoint/2010/main" val="359538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5-Block Model</a:t>
            </a:r>
          </a:p>
        </p:txBody>
      </p:sp>
      <p:sp>
        <p:nvSpPr>
          <p:cNvPr id="6" name="Processor"/>
          <p:cNvSpPr/>
          <p:nvPr/>
        </p:nvSpPr>
        <p:spPr>
          <a:xfrm>
            <a:off x="5016000" y="3556090"/>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nvGrpSpPr>
          <p:cNvPr id="31" name="Input"/>
          <p:cNvGrpSpPr/>
          <p:nvPr/>
        </p:nvGrpSpPr>
        <p:grpSpPr>
          <a:xfrm>
            <a:off x="1224115" y="3466090"/>
            <a:ext cx="3791885" cy="1260000"/>
            <a:chOff x="1224115" y="3466090"/>
            <a:chExt cx="3791885" cy="1260000"/>
          </a:xfrm>
        </p:grpSpPr>
        <p:sp>
          <p:nvSpPr>
            <p:cNvPr id="4" name="Rounded Rectangle 3"/>
            <p:cNvSpPr/>
            <p:nvPr/>
          </p:nvSpPr>
          <p:spPr>
            <a:xfrm>
              <a:off x="122411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Input devices</a:t>
              </a:r>
            </a:p>
          </p:txBody>
        </p:sp>
        <p:cxnSp>
          <p:nvCxnSpPr>
            <p:cNvPr id="10" name="Straight Arrow Connector 9"/>
            <p:cNvCxnSpPr>
              <a:stCxn id="4" idx="3"/>
              <a:endCxn id="6" idx="1"/>
            </p:cNvCxnSpPr>
            <p:nvPr/>
          </p:nvCxnSpPr>
          <p:spPr>
            <a:xfrm>
              <a:off x="3384115" y="4096090"/>
              <a:ext cx="163188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Output"/>
          <p:cNvGrpSpPr/>
          <p:nvPr/>
        </p:nvGrpSpPr>
        <p:grpSpPr>
          <a:xfrm>
            <a:off x="7176000" y="3466090"/>
            <a:ext cx="3764205" cy="1260000"/>
            <a:chOff x="7176000" y="3466090"/>
            <a:chExt cx="3764205" cy="1260000"/>
          </a:xfrm>
        </p:grpSpPr>
        <p:sp>
          <p:nvSpPr>
            <p:cNvPr id="5" name="Rounded Rectangle 4"/>
            <p:cNvSpPr/>
            <p:nvPr/>
          </p:nvSpPr>
          <p:spPr>
            <a:xfrm>
              <a:off x="878020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Output devices</a:t>
              </a:r>
            </a:p>
          </p:txBody>
        </p:sp>
        <p:cxnSp>
          <p:nvCxnSpPr>
            <p:cNvPr id="13" name="Straight Arrow Connector 12"/>
            <p:cNvCxnSpPr>
              <a:stCxn id="6" idx="3"/>
              <a:endCxn id="5" idx="1"/>
            </p:cNvCxnSpPr>
            <p:nvPr/>
          </p:nvCxnSpPr>
          <p:spPr>
            <a:xfrm>
              <a:off x="7176000" y="4096090"/>
              <a:ext cx="160420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4" name="Storage"/>
          <p:cNvGrpSpPr/>
          <p:nvPr/>
        </p:nvGrpSpPr>
        <p:grpSpPr>
          <a:xfrm>
            <a:off x="5016000" y="4665586"/>
            <a:ext cx="2160000" cy="1835906"/>
            <a:chOff x="5002160" y="4665586"/>
            <a:chExt cx="2160000" cy="1835906"/>
          </a:xfrm>
        </p:grpSpPr>
        <p:sp>
          <p:nvSpPr>
            <p:cNvPr id="7" name="Rounded Rectangle 6"/>
            <p:cNvSpPr/>
            <p:nvPr/>
          </p:nvSpPr>
          <p:spPr>
            <a:xfrm>
              <a:off x="5002160" y="5421492"/>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Storage devices</a:t>
              </a:r>
            </a:p>
          </p:txBody>
        </p:sp>
        <p:cxnSp>
          <p:nvCxnSpPr>
            <p:cNvPr id="27" name="Straight Arrow Connector 26"/>
            <p:cNvCxnSpPr/>
            <p:nvPr/>
          </p:nvCxnSpPr>
          <p:spPr>
            <a:xfrm flipV="1">
              <a:off x="5544115"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51922"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Memory"/>
          <p:cNvGrpSpPr/>
          <p:nvPr/>
        </p:nvGrpSpPr>
        <p:grpSpPr>
          <a:xfrm>
            <a:off x="5016000" y="1690688"/>
            <a:ext cx="2160000" cy="1829445"/>
            <a:chOff x="5002160" y="1690688"/>
            <a:chExt cx="2160000" cy="1829445"/>
          </a:xfrm>
        </p:grpSpPr>
        <p:sp>
          <p:nvSpPr>
            <p:cNvPr id="8" name="Rounded Rectangle 7"/>
            <p:cNvSpPr/>
            <p:nvPr/>
          </p:nvSpPr>
          <p:spPr>
            <a:xfrm>
              <a:off x="5002160" y="1690688"/>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20" name="Straight Arrow Connector 19"/>
            <p:cNvCxnSpPr/>
            <p:nvPr/>
          </p:nvCxnSpPr>
          <p:spPr>
            <a:xfrm flipV="1">
              <a:off x="5544115"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551922"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 name="N5 Box"/>
          <p:cNvSpPr/>
          <p:nvPr/>
        </p:nvSpPr>
        <p:spPr>
          <a:xfrm>
            <a:off x="4639160" y="1478567"/>
            <a:ext cx="2913681" cy="3363132"/>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N5 Arrow"/>
          <p:cNvGrpSpPr/>
          <p:nvPr/>
        </p:nvGrpSpPr>
        <p:grpSpPr>
          <a:xfrm>
            <a:off x="7655210" y="1783626"/>
            <a:ext cx="2363437" cy="646331"/>
            <a:chOff x="7655210" y="1783626"/>
            <a:chExt cx="2363437" cy="646331"/>
          </a:xfrm>
        </p:grpSpPr>
        <p:sp>
          <p:nvSpPr>
            <p:cNvPr id="9" name="Left Arrow 8"/>
            <p:cNvSpPr/>
            <p:nvPr/>
          </p:nvSpPr>
          <p:spPr>
            <a:xfrm>
              <a:off x="7655210" y="1810957"/>
              <a:ext cx="806824" cy="5916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564403" y="1783626"/>
              <a:ext cx="1454244" cy="646331"/>
            </a:xfrm>
            <a:prstGeom prst="rect">
              <a:avLst/>
            </a:prstGeom>
            <a:noFill/>
          </p:spPr>
          <p:txBody>
            <a:bodyPr wrap="none" rtlCol="0">
              <a:spAutoFit/>
            </a:bodyPr>
            <a:lstStyle/>
            <a:p>
              <a:r>
                <a:rPr lang="en-GB" sz="3600" b="1" dirty="0"/>
                <a:t>Higher</a:t>
              </a:r>
            </a:p>
          </p:txBody>
        </p:sp>
      </p:grpSp>
    </p:spTree>
    <p:extLst>
      <p:ext uri="{BB962C8B-B14F-4D97-AF65-F5344CB8AC3E}">
        <p14:creationId xmlns:p14="http://schemas.microsoft.com/office/powerpoint/2010/main" val="149021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2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2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2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2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outHorizontal)">
                                      <p:cBhvr>
                                        <p:cTn id="32" dur="2000"/>
                                        <p:tgtEl>
                                          <p:spTgt spid="3"/>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right)">
                                      <p:cBhvr>
                                        <p:cTn id="3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Bus</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Group 6"/>
            <p:cNvGrpSpPr/>
            <p:nvPr/>
          </p:nvGrpSpPr>
          <p:grpSpPr>
            <a:xfrm>
              <a:off x="838200" y="2516597"/>
              <a:ext cx="4050039" cy="2520000"/>
              <a:chOff x="838200" y="1690688"/>
              <a:chExt cx="4050039" cy="2520000"/>
            </a:xfrm>
          </p:grpSpPr>
          <p:sp>
            <p:nvSpPr>
              <p:cNvPr id="3" name="Rounded Rectangle 2"/>
              <p:cNvSpPr/>
              <p:nvPr/>
            </p:nvSpPr>
            <p:spPr>
              <a:xfrm>
                <a:off x="838200" y="169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ALU</a:t>
                </a:r>
              </a:p>
            </p:txBody>
          </p:sp>
          <p:sp>
            <p:nvSpPr>
              <p:cNvPr id="4" name="Rounded Rectangle 3"/>
              <p:cNvSpPr/>
              <p:nvPr/>
            </p:nvSpPr>
            <p:spPr>
              <a:xfrm>
                <a:off x="838200" y="313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CU</a:t>
                </a:r>
              </a:p>
            </p:txBody>
          </p:sp>
          <p:grpSp>
            <p:nvGrpSpPr>
              <p:cNvPr id="14" name="Group 13"/>
              <p:cNvGrpSpPr/>
              <p:nvPr/>
            </p:nvGrpSpPr>
            <p:grpSpPr>
              <a:xfrm>
                <a:off x="2728239" y="1690688"/>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Tree>
    <p:extLst>
      <p:ext uri="{BB962C8B-B14F-4D97-AF65-F5344CB8AC3E}">
        <p14:creationId xmlns:p14="http://schemas.microsoft.com/office/powerpoint/2010/main" val="32747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outVertical)">
                                      <p:cBhvr>
                                        <p:cTn id="37" dur="1000"/>
                                        <p:tgtEl>
                                          <p:spTgt spid="62"/>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barn(outVertical)">
                                      <p:cBhvr>
                                        <p:cTn id="40" dur="10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4" dur="4000" fill="hold"/>
                                        <p:tgtEl>
                                          <p:spTgt spid="59"/>
                                        </p:tgtEl>
                                        <p:attrNameLst>
                                          <p:attrName>ppt_x</p:attrName>
                                          <p:attrName>ppt_y</p:attrName>
                                        </p:attrNameLst>
                                      </p:cBhvr>
                                      <p:rCtr x="15990" y="-2616"/>
                                    </p:animMotion>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4000" fill="hold" nodeType="clickEffect">
                                  <p:stCondLst>
                                    <p:cond delay="0"/>
                                  </p:stCondLst>
                                  <p:childTnLst>
                                    <p:anim calcmode="discrete" valueType="str">
                                      <p:cBhvr>
                                        <p:cTn id="48" dur="500" fill="hold"/>
                                        <p:tgtEl>
                                          <p:spTgt spid="46"/>
                                        </p:tgtEl>
                                        <p:attrNameLst>
                                          <p:attrName>style.visibility</p:attrName>
                                        </p:attrNameLst>
                                      </p:cBhvr>
                                      <p:tavLst>
                                        <p:tav tm="0">
                                          <p:val>
                                            <p:strVal val="hidden"/>
                                          </p:val>
                                        </p:tav>
                                        <p:tav tm="50000">
                                          <p:val>
                                            <p:strVal val="visible"/>
                                          </p:val>
                                        </p:tav>
                                      </p:tavLst>
                                    </p:anim>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10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par>
                          <p:cTn id="57" fill="hold">
                            <p:stCondLst>
                              <p:cond delay="0"/>
                            </p:stCondLst>
                            <p:childTnLst>
                              <p:par>
                                <p:cTn id="58"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59" dur="4000" fill="hold"/>
                                        <p:tgtEl>
                                          <p:spTgt spid="58"/>
                                        </p:tgtEl>
                                        <p:attrNameLst>
                                          <p:attrName>ppt_x</p:attrName>
                                          <p:attrName>ppt_y</p:attrName>
                                        </p:attrNameLst>
                                      </p:cBhvr>
                                      <p:rCtr x="-16159" y="13819"/>
                                    </p:animMotion>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childTnLst>
                                </p:cTn>
                              </p:par>
                            </p:childTnLst>
                          </p:cTn>
                        </p:par>
                        <p:par>
                          <p:cTn id="64" fill="hold">
                            <p:stCondLst>
                              <p:cond delay="0"/>
                            </p:stCondLst>
                            <p:childTnLst>
                              <p:par>
                                <p:cTn id="6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6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1200"/>
              </a:spcAft>
              <a:buFont typeface="+mj-lt"/>
              <a:buAutoNum type="arabicPeriod"/>
            </a:pPr>
            <a:r>
              <a:rPr lang="en-GB" sz="3200" dirty="0"/>
              <a:t>The processor sets up the address bus with the required address. </a:t>
            </a:r>
          </a:p>
          <a:p>
            <a:pPr marL="514350" indent="-514350">
              <a:spcAft>
                <a:spcPts val="1200"/>
              </a:spcAft>
              <a:buFont typeface="+mj-lt"/>
              <a:buAutoNum type="arabicPeriod"/>
            </a:pPr>
            <a:r>
              <a:rPr lang="en-GB" sz="3200" dirty="0"/>
              <a:t>The processor activates the read line on the control bus. </a:t>
            </a:r>
          </a:p>
          <a:p>
            <a:pPr marL="514350" indent="-514350">
              <a:spcAft>
                <a:spcPts val="1200"/>
              </a:spcAft>
              <a:buFont typeface="+mj-lt"/>
              <a:buAutoNum type="arabicPeriod"/>
            </a:pPr>
            <a:r>
              <a:rPr lang="en-GB" sz="3200" dirty="0"/>
              <a:t>An instruction is fetched from the memory location using the data bus and stored in the instruction register. </a:t>
            </a:r>
          </a:p>
          <a:p>
            <a:pPr marL="514350" indent="-514350">
              <a:buFont typeface="+mj-lt"/>
              <a:buAutoNum type="arabicPeriod"/>
            </a:pPr>
            <a:r>
              <a:rPr lang="en-GB" sz="3200" dirty="0"/>
              <a:t>The instruction in the instruction register is then interpreted by the decoder and carried out.</a:t>
            </a:r>
          </a:p>
          <a:p>
            <a:endParaRPr lang="en-GB" sz="3200" dirty="0"/>
          </a:p>
        </p:txBody>
      </p:sp>
    </p:spTree>
    <p:extLst>
      <p:ext uri="{BB962C8B-B14F-4D97-AF65-F5344CB8AC3E}">
        <p14:creationId xmlns:p14="http://schemas.microsoft.com/office/powerpoint/2010/main" val="14548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endParaRPr lang="en-GB" sz="3200" dirty="0"/>
          </a:p>
        </p:txBody>
      </p:sp>
    </p:spTree>
    <p:extLst>
      <p:ext uri="{BB962C8B-B14F-4D97-AF65-F5344CB8AC3E}">
        <p14:creationId xmlns:p14="http://schemas.microsoft.com/office/powerpoint/2010/main" val="2774659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14" name="Group 13"/>
            <p:cNvGrpSpPr/>
            <p:nvPr/>
          </p:nvGrpSpPr>
          <p:grpSpPr>
            <a:xfrm>
              <a:off x="2728239" y="2516597"/>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
        <p:nvSpPr>
          <p:cNvPr id="55" name="Program">
            <a:extLst>
              <a:ext uri="{FF2B5EF4-FFF2-40B4-BE49-F238E27FC236}">
                <a16:creationId xmlns:a16="http://schemas.microsoft.com/office/drawing/2014/main" id="{8690C77F-9AC5-493B-908C-65DB3FD07163}"/>
              </a:ext>
            </a:extLst>
          </p:cNvPr>
          <p:cNvSpPr txBox="1"/>
          <p:nvPr/>
        </p:nvSpPr>
        <p:spPr>
          <a:xfrm>
            <a:off x="731077" y="2544877"/>
            <a:ext cx="1788118" cy="369332"/>
          </a:xfrm>
          <a:prstGeom prst="rect">
            <a:avLst/>
          </a:prstGeom>
          <a:noFill/>
        </p:spPr>
        <p:txBody>
          <a:bodyPr wrap="none" rtlCol="0">
            <a:spAutoFit/>
          </a:bodyPr>
          <a:lstStyle/>
          <a:p>
            <a:r>
              <a:rPr lang="en-GB" b="1" dirty="0"/>
              <a:t>Program counter</a:t>
            </a:r>
          </a:p>
        </p:txBody>
      </p:sp>
      <p:sp>
        <p:nvSpPr>
          <p:cNvPr id="56" name="Instruction">
            <a:extLst>
              <a:ext uri="{FF2B5EF4-FFF2-40B4-BE49-F238E27FC236}">
                <a16:creationId xmlns:a16="http://schemas.microsoft.com/office/drawing/2014/main" id="{09DBAEF5-43E3-41AA-A562-28BE17EFADBC}"/>
              </a:ext>
            </a:extLst>
          </p:cNvPr>
          <p:cNvSpPr txBox="1"/>
          <p:nvPr/>
        </p:nvSpPr>
        <p:spPr>
          <a:xfrm>
            <a:off x="731077" y="3853102"/>
            <a:ext cx="1998368" cy="369332"/>
          </a:xfrm>
          <a:prstGeom prst="rect">
            <a:avLst/>
          </a:prstGeom>
          <a:noFill/>
        </p:spPr>
        <p:txBody>
          <a:bodyPr wrap="none" rtlCol="0">
            <a:spAutoFit/>
          </a:bodyPr>
          <a:lstStyle/>
          <a:p>
            <a:r>
              <a:rPr lang="en-GB" b="1" dirty="0"/>
              <a:t>Instruction register</a:t>
            </a:r>
          </a:p>
        </p:txBody>
      </p:sp>
    </p:spTree>
    <p:extLst>
      <p:ext uri="{BB962C8B-B14F-4D97-AF65-F5344CB8AC3E}">
        <p14:creationId xmlns:p14="http://schemas.microsoft.com/office/powerpoint/2010/main" val="177987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2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barn(outVertical)">
                                      <p:cBhvr>
                                        <p:cTn id="42" dur="1000"/>
                                        <p:tgtEl>
                                          <p:spTgt spid="62"/>
                                        </p:tgtEl>
                                      </p:cBhvr>
                                    </p:animEffect>
                                  </p:childTnLst>
                                </p:cTn>
                              </p:par>
                              <p:par>
                                <p:cTn id="43" presetID="16" presetClass="entr" presetSubtype="37"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arn(outVertical)">
                                      <p:cBhvr>
                                        <p:cTn id="45" dur="10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9" dur="4000" fill="hold"/>
                                        <p:tgtEl>
                                          <p:spTgt spid="59"/>
                                        </p:tgtEl>
                                        <p:attrNameLst>
                                          <p:attrName>ppt_x</p:attrName>
                                          <p:attrName>ppt_y</p:attrName>
                                        </p:attrNameLst>
                                      </p:cBhvr>
                                      <p:rCtr x="15990" y="-2616"/>
                                    </p:animMotion>
                                  </p:childTnLst>
                                </p:cTn>
                              </p:par>
                            </p:childTnLst>
                          </p:cTn>
                        </p:par>
                      </p:childTnLst>
                    </p:cTn>
                  </p:par>
                  <p:par>
                    <p:cTn id="50" fill="hold">
                      <p:stCondLst>
                        <p:cond delay="indefinite"/>
                      </p:stCondLst>
                      <p:childTnLst>
                        <p:par>
                          <p:cTn id="51" fill="hold">
                            <p:stCondLst>
                              <p:cond delay="0"/>
                            </p:stCondLst>
                            <p:childTnLst>
                              <p:par>
                                <p:cTn id="52" presetID="35" presetClass="emph" presetSubtype="0" repeatCount="4000" fill="hold" nodeType="clickEffect">
                                  <p:stCondLst>
                                    <p:cond delay="0"/>
                                  </p:stCondLst>
                                  <p:childTnLst>
                                    <p:anim calcmode="discrete" valueType="str">
                                      <p:cBhvr>
                                        <p:cTn id="53" dur="500" fill="hold"/>
                                        <p:tgtEl>
                                          <p:spTgt spid="46"/>
                                        </p:tgtEl>
                                        <p:attrNameLst>
                                          <p:attrName>style.visibility</p:attrName>
                                        </p:attrNameLst>
                                      </p:cBhvr>
                                      <p:tavLst>
                                        <p:tav tm="0">
                                          <p:val>
                                            <p:strVal val="hidden"/>
                                          </p:val>
                                        </p:tav>
                                        <p:tav tm="50000">
                                          <p:val>
                                            <p:strVal val="visible"/>
                                          </p:val>
                                        </p:tav>
                                      </p:tavLst>
                                    </p:anim>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10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8"/>
                                        </p:tgtEl>
                                        <p:attrNameLst>
                                          <p:attrName>style.visibility</p:attrName>
                                        </p:attrNameLst>
                                      </p:cBhvr>
                                      <p:to>
                                        <p:strVal val="visible"/>
                                      </p:to>
                                    </p:set>
                                  </p:childTnLst>
                                </p:cTn>
                              </p:par>
                            </p:childTnLst>
                          </p:cTn>
                        </p:par>
                        <p:par>
                          <p:cTn id="62" fill="hold">
                            <p:stCondLst>
                              <p:cond delay="0"/>
                            </p:stCondLst>
                            <p:childTnLst>
                              <p:par>
                                <p:cTn id="63"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64" dur="4000" fill="hold"/>
                                        <p:tgtEl>
                                          <p:spTgt spid="58"/>
                                        </p:tgtEl>
                                        <p:attrNameLst>
                                          <p:attrName>ppt_x</p:attrName>
                                          <p:attrName>ppt_y</p:attrName>
                                        </p:attrNameLst>
                                      </p:cBhvr>
                                      <p:rCtr x="-16159" y="13819"/>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2000"/>
                                        <p:tgtEl>
                                          <p:spTgt spid="56"/>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1"/>
                                        </p:tgtEl>
                                        <p:attrNameLst>
                                          <p:attrName>style.visibility</p:attrName>
                                        </p:attrNameLst>
                                      </p:cBhvr>
                                      <p:to>
                                        <p:strVal val="visible"/>
                                      </p:to>
                                    </p:set>
                                  </p:childTnLst>
                                </p:cTn>
                              </p:par>
                            </p:childTnLst>
                          </p:cTn>
                        </p:par>
                        <p:par>
                          <p:cTn id="74" fill="hold">
                            <p:stCondLst>
                              <p:cond delay="0"/>
                            </p:stCondLst>
                            <p:childTnLst>
                              <p:par>
                                <p:cTn id="7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7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P spid="55" grpId="0"/>
      <p:bldP spid="5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Performance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43669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factors affecting computer system performance:</a:t>
            </a:r>
          </a:p>
          <a:p>
            <a:pPr lvl="1"/>
            <a:r>
              <a:rPr lang="en-GB" sz="3200" dirty="0"/>
              <a:t>number of processors (cores)</a:t>
            </a:r>
          </a:p>
          <a:p>
            <a:pPr lvl="1"/>
            <a:r>
              <a:rPr lang="en-GB" sz="3200" dirty="0"/>
              <a:t>width of data bus</a:t>
            </a:r>
          </a:p>
          <a:p>
            <a:pPr lvl="1"/>
            <a:r>
              <a:rPr lang="en-GB" sz="3200" dirty="0"/>
              <a:t>cache memory</a:t>
            </a:r>
          </a:p>
          <a:p>
            <a:pPr lvl="1"/>
            <a:r>
              <a:rPr lang="en-GB" sz="3200" dirty="0"/>
              <a:t>clock speed</a:t>
            </a:r>
            <a:endParaRPr lang="en-GB" sz="3200" b="1" dirty="0"/>
          </a:p>
        </p:txBody>
      </p:sp>
    </p:spTree>
    <p:extLst>
      <p:ext uri="{BB962C8B-B14F-4D97-AF65-F5344CB8AC3E}">
        <p14:creationId xmlns:p14="http://schemas.microsoft.com/office/powerpoint/2010/main" val="3462649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sp>
        <p:nvSpPr>
          <p:cNvPr id="23" name="TextBox 22">
            <a:extLst>
              <a:ext uri="{FF2B5EF4-FFF2-40B4-BE49-F238E27FC236}">
                <a16:creationId xmlns:a16="http://schemas.microsoft.com/office/drawing/2014/main" id="{3E8EEF30-0388-45AA-922A-2D0BC9915729}"/>
              </a:ext>
            </a:extLst>
          </p:cNvPr>
          <p:cNvSpPr txBox="1"/>
          <p:nvPr/>
        </p:nvSpPr>
        <p:spPr>
          <a:xfrm>
            <a:off x="1510594" y="6035704"/>
            <a:ext cx="9170813" cy="584775"/>
          </a:xfrm>
          <a:prstGeom prst="rect">
            <a:avLst/>
          </a:prstGeom>
          <a:noFill/>
        </p:spPr>
        <p:txBody>
          <a:bodyPr wrap="square" rtlCol="0">
            <a:spAutoFit/>
          </a:bodyPr>
          <a:lstStyle/>
          <a:p>
            <a:pPr algn="ctr"/>
            <a:r>
              <a:rPr lang="en-GB" sz="3200" dirty="0">
                <a:solidFill>
                  <a:srgbClr val="7030A0"/>
                </a:solidFill>
              </a:rPr>
              <a:t>More cores: More instructions executed concurrently</a:t>
            </a:r>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1654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2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6700463"/>
              </p:ext>
            </p:extLst>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1011 1111 = -63</a:t>
            </a:r>
          </a:p>
        </p:txBody>
      </p:sp>
      <p:sp>
        <p:nvSpPr>
          <p:cNvPr id="10" name="TextBox 9"/>
          <p:cNvSpPr txBox="1"/>
          <p:nvPr/>
        </p:nvSpPr>
        <p:spPr>
          <a:xfrm>
            <a:off x="4021201" y="5940875"/>
            <a:ext cx="4149598" cy="707886"/>
          </a:xfrm>
          <a:prstGeom prst="rect">
            <a:avLst/>
          </a:prstGeom>
          <a:noFill/>
        </p:spPr>
        <p:txBody>
          <a:bodyPr wrap="none" rtlCol="0">
            <a:spAutoFit/>
          </a:bodyPr>
          <a:lstStyle/>
          <a:p>
            <a:pPr algn="ctr"/>
            <a:r>
              <a:rPr lang="en-GB" sz="4000" b="1" dirty="0">
                <a:solidFill>
                  <a:srgbClr val="7030A0"/>
                </a:solidFill>
              </a:rPr>
              <a:t>Range: -127 to 127</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2" name="Arrow: Down 11">
            <a:extLst>
              <a:ext uri="{FF2B5EF4-FFF2-40B4-BE49-F238E27FC236}">
                <a16:creationId xmlns:a16="http://schemas.microsoft.com/office/drawing/2014/main" id="{A4632818-7B34-44B5-BC1D-8B51C2210E5E}"/>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369428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0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72255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
        <p:nvSpPr>
          <p:cNvPr id="47" name="TextBox 46">
            <a:extLst>
              <a:ext uri="{FF2B5EF4-FFF2-40B4-BE49-F238E27FC236}">
                <a16:creationId xmlns:a16="http://schemas.microsoft.com/office/drawing/2014/main" id="{3E8EEF30-0388-45AA-922A-2D0BC9915729}"/>
              </a:ext>
            </a:extLst>
          </p:cNvPr>
          <p:cNvSpPr txBox="1"/>
          <p:nvPr/>
        </p:nvSpPr>
        <p:spPr>
          <a:xfrm>
            <a:off x="2088534" y="6143465"/>
            <a:ext cx="8014933" cy="584775"/>
          </a:xfrm>
          <a:prstGeom prst="rect">
            <a:avLst/>
          </a:prstGeom>
          <a:noFill/>
        </p:spPr>
        <p:txBody>
          <a:bodyPr wrap="square" rtlCol="0">
            <a:spAutoFit/>
          </a:bodyPr>
          <a:lstStyle/>
          <a:p>
            <a:pPr algn="ctr"/>
            <a:r>
              <a:rPr lang="en-GB" sz="3200" dirty="0">
                <a:solidFill>
                  <a:srgbClr val="7030A0"/>
                </a:solidFill>
              </a:rPr>
              <a:t>Wider: More bits transferred in one operation</a:t>
            </a:r>
          </a:p>
        </p:txBody>
      </p:sp>
    </p:spTree>
    <p:extLst>
      <p:ext uri="{BB962C8B-B14F-4D97-AF65-F5344CB8AC3E}">
        <p14:creationId xmlns:p14="http://schemas.microsoft.com/office/powerpoint/2010/main" val="402090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out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out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5" grpId="0"/>
      <p:bldP spid="46" grpId="0"/>
      <p:bldP spid="47"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Tree>
    <p:extLst>
      <p:ext uri="{BB962C8B-B14F-4D97-AF65-F5344CB8AC3E}">
        <p14:creationId xmlns:p14="http://schemas.microsoft.com/office/powerpoint/2010/main" val="962444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L2 – Smaller, faster</a:t>
            </a:r>
          </a:p>
          <a:p>
            <a:r>
              <a:rPr lang="en-GB" sz="3200" dirty="0"/>
              <a:t>L1 – Smallest, fastest</a:t>
            </a:r>
          </a:p>
          <a:p>
            <a:r>
              <a:rPr lang="en-GB" sz="3200" dirty="0"/>
              <a:t>Registers</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9" name="Rounded Rectangle 8"/>
            <p:cNvSpPr/>
            <p:nvPr/>
          </p:nvSpPr>
          <p:spPr>
            <a:xfrm>
              <a:off x="6567947" y="4887377"/>
              <a:ext cx="2880000" cy="119400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L1</a:t>
              </a: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L2</a:t>
              </a: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426418-518D-9381-BE01-7B791F92E082}"/>
              </a:ext>
            </a:extLst>
          </p:cNvPr>
          <p:cNvSpPr txBox="1"/>
          <p:nvPr/>
        </p:nvSpPr>
        <p:spPr>
          <a:xfrm>
            <a:off x="2088969" y="6143465"/>
            <a:ext cx="8014063" cy="584775"/>
          </a:xfrm>
          <a:prstGeom prst="rect">
            <a:avLst/>
          </a:prstGeom>
          <a:noFill/>
        </p:spPr>
        <p:txBody>
          <a:bodyPr wrap="square" rtlCol="0">
            <a:spAutoFit/>
          </a:bodyPr>
          <a:lstStyle/>
          <a:p>
            <a:pPr algn="ctr"/>
            <a:r>
              <a:rPr lang="en-GB" sz="3200" dirty="0">
                <a:solidFill>
                  <a:srgbClr val="7030A0"/>
                </a:solidFill>
              </a:rPr>
              <a:t>More cache: Fewer fetches from main memory</a:t>
            </a:r>
          </a:p>
        </p:txBody>
      </p:sp>
    </p:spTree>
    <p:extLst>
      <p:ext uri="{BB962C8B-B14F-4D97-AF65-F5344CB8AC3E}">
        <p14:creationId xmlns:p14="http://schemas.microsoft.com/office/powerpoint/2010/main" val="30770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par>
                          <p:cTn id="28" fill="hold">
                            <p:stCondLst>
                              <p:cond delay="0"/>
                            </p:stCondLst>
                            <p:childTnLst>
                              <p:par>
                                <p:cTn id="29" presetID="22" presetClass="entr" presetSubtype="4"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childTnLst>
                          </p:cTn>
                        </p:par>
                        <p:par>
                          <p:cTn id="32" fill="hold">
                            <p:stCondLst>
                              <p:cond delay="500"/>
                            </p:stCondLst>
                            <p:childTnLst>
                              <p:par>
                                <p:cTn id="33" presetID="16" presetClass="entr" presetSubtype="37"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arn(outVertical)">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 grpId="0" uiExpand="1" build="p"/>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 </a:t>
            </a:r>
          </a:p>
          <a:p>
            <a:r>
              <a:rPr lang="en-GB" sz="3200" dirty="0"/>
              <a:t>  </a:t>
            </a:r>
          </a:p>
          <a:p>
            <a:r>
              <a:rPr lang="en-GB" sz="3200" dirty="0"/>
              <a:t> </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5694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
        <p:nvSpPr>
          <p:cNvPr id="9" name="TextBox 8">
            <a:extLst>
              <a:ext uri="{FF2B5EF4-FFF2-40B4-BE49-F238E27FC236}">
                <a16:creationId xmlns:a16="http://schemas.microsoft.com/office/drawing/2014/main" id="{3E8EEF30-0388-45AA-922A-2D0BC9915729}"/>
              </a:ext>
            </a:extLst>
          </p:cNvPr>
          <p:cNvSpPr txBox="1"/>
          <p:nvPr/>
        </p:nvSpPr>
        <p:spPr>
          <a:xfrm>
            <a:off x="2166665" y="5731687"/>
            <a:ext cx="7858670" cy="584775"/>
          </a:xfrm>
          <a:prstGeom prst="rect">
            <a:avLst/>
          </a:prstGeom>
          <a:noFill/>
        </p:spPr>
        <p:txBody>
          <a:bodyPr wrap="square" rtlCol="0">
            <a:spAutoFit/>
          </a:bodyPr>
          <a:lstStyle/>
          <a:p>
            <a:pPr algn="ctr"/>
            <a:r>
              <a:rPr lang="en-GB" sz="3200" dirty="0">
                <a:solidFill>
                  <a:srgbClr val="7030A0"/>
                </a:solidFill>
              </a:rPr>
              <a:t>Faster: More operations executed per second</a:t>
            </a:r>
          </a:p>
        </p:txBody>
      </p:sp>
    </p:spTree>
    <p:extLst>
      <p:ext uri="{BB962C8B-B14F-4D97-AF65-F5344CB8AC3E}">
        <p14:creationId xmlns:p14="http://schemas.microsoft.com/office/powerpoint/2010/main" val="81694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Tree>
    <p:extLst>
      <p:ext uri="{BB962C8B-B14F-4D97-AF65-F5344CB8AC3E}">
        <p14:creationId xmlns:p14="http://schemas.microsoft.com/office/powerpoint/2010/main" val="1183001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r>
              <a:rPr lang="en-GB" sz="3200" dirty="0"/>
              <a:t>Intel i9-13900KS</a:t>
            </a:r>
          </a:p>
          <a:p>
            <a:r>
              <a:rPr lang="en-GB" sz="3200" dirty="0"/>
              <a:t>Cores: 24</a:t>
            </a:r>
          </a:p>
          <a:p>
            <a:r>
              <a:rPr lang="en-GB" sz="3200" dirty="0"/>
              <a:t>Data bus: 64-bit</a:t>
            </a:r>
          </a:p>
          <a:p>
            <a:r>
              <a:rPr lang="en-GB" sz="3200" dirty="0"/>
              <a:t>Cache:</a:t>
            </a:r>
          </a:p>
          <a:p>
            <a:pPr lvl="1"/>
            <a:r>
              <a:rPr lang="en-GB" sz="2800" dirty="0"/>
              <a:t>L1: 4 MB</a:t>
            </a:r>
          </a:p>
          <a:p>
            <a:pPr lvl="1"/>
            <a:r>
              <a:rPr lang="en-GB" sz="2800" dirty="0"/>
              <a:t>L2: 32 MB</a:t>
            </a:r>
          </a:p>
          <a:p>
            <a:r>
              <a:rPr lang="en-GB" sz="3200" dirty="0"/>
              <a:t>Clock: 2·4 GHz to 6·0 GHz</a:t>
            </a:r>
          </a:p>
          <a:p>
            <a:endParaRPr lang="en-GB" dirty="0"/>
          </a:p>
          <a:p>
            <a:endParaRPr lang="en-GB" dirty="0"/>
          </a:p>
        </p:txBody>
      </p:sp>
    </p:spTree>
    <p:extLst>
      <p:ext uri="{BB962C8B-B14F-4D97-AF65-F5344CB8AC3E}">
        <p14:creationId xmlns:p14="http://schemas.microsoft.com/office/powerpoint/2010/main" val="345686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Environmental Impact</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659792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4000" dirty="0"/>
              <a:t>Describe the environmental impact of intelligent systems:</a:t>
            </a:r>
          </a:p>
          <a:p>
            <a:pPr lvl="1"/>
            <a:r>
              <a:rPr lang="en-GB" sz="3600" dirty="0"/>
              <a:t>heating systems</a:t>
            </a:r>
          </a:p>
          <a:p>
            <a:pPr lvl="1"/>
            <a:r>
              <a:rPr lang="en-GB" sz="3600" dirty="0"/>
              <a:t>traffic control</a:t>
            </a:r>
          </a:p>
          <a:p>
            <a:pPr lvl="1"/>
            <a:r>
              <a:rPr lang="en-GB" sz="3600" dirty="0"/>
              <a:t>car management systems</a:t>
            </a:r>
          </a:p>
        </p:txBody>
      </p:sp>
    </p:spTree>
    <p:extLst>
      <p:ext uri="{BB962C8B-B14F-4D97-AF65-F5344CB8AC3E}">
        <p14:creationId xmlns:p14="http://schemas.microsoft.com/office/powerpoint/2010/main" val="1138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102604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an Intelligent System?</a:t>
            </a:r>
          </a:p>
        </p:txBody>
      </p:sp>
      <p:sp>
        <p:nvSpPr>
          <p:cNvPr id="3" name="Content Placeholder 2"/>
          <p:cNvSpPr>
            <a:spLocks noGrp="1"/>
          </p:cNvSpPr>
          <p:nvPr>
            <p:ph idx="1"/>
          </p:nvPr>
        </p:nvSpPr>
        <p:spPr/>
        <p:txBody>
          <a:bodyPr>
            <a:normAutofit/>
          </a:bodyPr>
          <a:lstStyle/>
          <a:p>
            <a:r>
              <a:rPr lang="en-GB" sz="3600" dirty="0"/>
              <a:t>Learns from past information / trends</a:t>
            </a:r>
          </a:p>
          <a:p>
            <a:r>
              <a:rPr lang="en-GB" sz="3600" dirty="0"/>
              <a:t>Uses what it’s learnt to decide an action</a:t>
            </a:r>
          </a:p>
        </p:txBody>
      </p:sp>
    </p:spTree>
    <p:extLst>
      <p:ext uri="{BB962C8B-B14F-4D97-AF65-F5344CB8AC3E}">
        <p14:creationId xmlns:p14="http://schemas.microsoft.com/office/powerpoint/2010/main" val="34206748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Heating systems</a:t>
            </a:r>
          </a:p>
        </p:txBody>
      </p:sp>
      <p:sp>
        <p:nvSpPr>
          <p:cNvPr id="3" name="Content Placeholder 2"/>
          <p:cNvSpPr>
            <a:spLocks noGrp="1"/>
          </p:cNvSpPr>
          <p:nvPr>
            <p:ph idx="1"/>
          </p:nvPr>
        </p:nvSpPr>
        <p:spPr/>
        <p:txBody>
          <a:bodyPr>
            <a:normAutofit lnSpcReduction="10000"/>
          </a:bodyPr>
          <a:lstStyle/>
          <a:p>
            <a:r>
              <a:rPr lang="en-GB" dirty="0"/>
              <a:t>Smart heating systems use a variety of ways to control the amount of heat required in our homes.</a:t>
            </a:r>
          </a:p>
          <a:p>
            <a:r>
              <a:rPr lang="en-GB" dirty="0"/>
              <a:t>Using activity sensors, some smart systems learn the temperatures that you prefer in certain rooms and at what times.</a:t>
            </a:r>
          </a:p>
          <a:p>
            <a:r>
              <a:rPr lang="en-GB" dirty="0"/>
              <a:t>Monitoring the activity in rooms can mean that the smart system adjusts the heating up or down depending on whether there is unusual activity in the house.</a:t>
            </a:r>
          </a:p>
          <a:p>
            <a:r>
              <a:rPr lang="en-GB" dirty="0"/>
              <a:t>The thermostat is connected to </a:t>
            </a:r>
            <a:r>
              <a:rPr lang="en-GB" dirty="0" err="1"/>
              <a:t>wi-fi</a:t>
            </a:r>
            <a:r>
              <a:rPr lang="en-GB" dirty="0"/>
              <a:t> and can be manually controlled by using an app on your phone. This allows you to turn the heating system off if you are not going home or to turn it on so that it is at the optimum temperature if you are coming home early.</a:t>
            </a:r>
          </a:p>
        </p:txBody>
      </p:sp>
    </p:spTree>
    <p:extLst>
      <p:ext uri="{BB962C8B-B14F-4D97-AF65-F5344CB8AC3E}">
        <p14:creationId xmlns:p14="http://schemas.microsoft.com/office/powerpoint/2010/main" val="30565096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pPr marL="0" indent="0">
              <a:buNone/>
            </a:pPr>
            <a:r>
              <a:rPr lang="en-GB" dirty="0"/>
              <a:t>The charity is concerned about high utility bills caused by the heating system being switched on from early morning until late evening. This is because the different staff members and young people come and go from the offices at different times. </a:t>
            </a:r>
          </a:p>
          <a:p>
            <a:pPr marL="0" indent="0">
              <a:buNone/>
            </a:pPr>
            <a:r>
              <a:rPr lang="en-GB" dirty="0"/>
              <a:t>They are considering installing an intelligent heating system that will reduce bills and help the environment. </a:t>
            </a:r>
          </a:p>
          <a:p>
            <a:r>
              <a:rPr lang="en-GB" dirty="0"/>
              <a:t>Explain how an intelligent heating system can help the environment.</a:t>
            </a:r>
          </a:p>
        </p:txBody>
      </p:sp>
    </p:spTree>
    <p:extLst>
      <p:ext uri="{BB962C8B-B14F-4D97-AF65-F5344CB8AC3E}">
        <p14:creationId xmlns:p14="http://schemas.microsoft.com/office/powerpoint/2010/main" val="4039161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1/2</a:t>
            </a:r>
          </a:p>
        </p:txBody>
      </p:sp>
      <p:sp>
        <p:nvSpPr>
          <p:cNvPr id="3" name="Content Placeholder 2"/>
          <p:cNvSpPr>
            <a:spLocks noGrp="1"/>
          </p:cNvSpPr>
          <p:nvPr>
            <p:ph idx="1"/>
          </p:nvPr>
        </p:nvSpPr>
        <p:spPr/>
        <p:txBody>
          <a:bodyPr/>
          <a:lstStyle/>
          <a:p>
            <a:r>
              <a:rPr lang="en-GB" dirty="0"/>
              <a:t>Vehicles are considered one of the main contributing sources of greenhouse gas.</a:t>
            </a:r>
          </a:p>
          <a:p>
            <a:r>
              <a:rPr lang="en-GB" dirty="0"/>
              <a:t>Studies in the European Union showed that transport causes 25% of all carbon dioxide emissions.</a:t>
            </a:r>
          </a:p>
          <a:p>
            <a:r>
              <a:rPr lang="en-GB" dirty="0"/>
              <a:t>Vehicles consume greater amounts of fuel when they are constantly accelerating and braking in traffic jams.</a:t>
            </a:r>
          </a:p>
          <a:p>
            <a:r>
              <a:rPr lang="en-GB" dirty="0"/>
              <a:t>The optimum speed for low fuel consumption and low emissions is between 45 and 65 miles per hour.</a:t>
            </a:r>
          </a:p>
        </p:txBody>
      </p:sp>
    </p:spTree>
    <p:extLst>
      <p:ext uri="{BB962C8B-B14F-4D97-AF65-F5344CB8AC3E}">
        <p14:creationId xmlns:p14="http://schemas.microsoft.com/office/powerpoint/2010/main" val="3815141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2/2</a:t>
            </a:r>
          </a:p>
        </p:txBody>
      </p:sp>
      <p:sp>
        <p:nvSpPr>
          <p:cNvPr id="3" name="Content Placeholder 2"/>
          <p:cNvSpPr>
            <a:spLocks noGrp="1"/>
          </p:cNvSpPr>
          <p:nvPr>
            <p:ph idx="1"/>
          </p:nvPr>
        </p:nvSpPr>
        <p:spPr/>
        <p:txBody>
          <a:bodyPr/>
          <a:lstStyle/>
          <a:p>
            <a:r>
              <a:rPr lang="en-GB" dirty="0"/>
              <a:t>Intelligent transport systems use software and hardware, along with information and communications technologies, to improve the efficiency and safety of transport networks.</a:t>
            </a:r>
          </a:p>
          <a:p>
            <a:r>
              <a:rPr lang="en-GB" dirty="0"/>
              <a:t>They use a variety of information from cameras and sensors, along with control of traffic signals, to try to keep traffic moving, reducing the amount of harmful emissions.</a:t>
            </a:r>
          </a:p>
          <a:p>
            <a:r>
              <a:rPr lang="en-GB" dirty="0"/>
              <a:t>Cars with individual navigation systems use satellite information on traffic</a:t>
            </a:r>
          </a:p>
        </p:txBody>
      </p:sp>
    </p:spTree>
    <p:extLst>
      <p:ext uri="{BB962C8B-B14F-4D97-AF65-F5344CB8AC3E}">
        <p14:creationId xmlns:p14="http://schemas.microsoft.com/office/powerpoint/2010/main" val="2852208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3 Studies have shown that more harmful gases are emitted by cars in a journey where they have to slow down then accelerate.  </a:t>
            </a:r>
            <a:r>
              <a:rPr lang="en-GB" dirty="0" err="1"/>
              <a:t>Harmby</a:t>
            </a:r>
            <a:r>
              <a:rPr lang="en-GB" dirty="0"/>
              <a:t> Council have decided to install an intelligent system with vehicle detectors to monitor road traffic approaching a busy junction and thereby decrease instances of traffic being stopped at traffic lights. </a:t>
            </a:r>
          </a:p>
          <a:p>
            <a:r>
              <a:rPr lang="en-GB" b="1" dirty="0"/>
              <a:t>Describe how this intelligent system could help the environment.</a:t>
            </a:r>
          </a:p>
          <a:p>
            <a:r>
              <a:rPr lang="en-US" dirty="0"/>
              <a:t>Any example where the system acts proactively, e.g.  System may learn times of day/year when traffic is heavy/light/moves predominately in one direction. </a:t>
            </a:r>
          </a:p>
          <a:p>
            <a:r>
              <a:rPr lang="en-US" dirty="0"/>
              <a:t>System may communicate and coordinate with other nearby traffic lights to reduce stoppages (of traffic). </a:t>
            </a:r>
          </a:p>
          <a:p>
            <a:endParaRPr lang="en-GB" dirty="0"/>
          </a:p>
        </p:txBody>
      </p:sp>
    </p:spTree>
    <p:extLst>
      <p:ext uri="{BB962C8B-B14F-4D97-AF65-F5344CB8AC3E}">
        <p14:creationId xmlns:p14="http://schemas.microsoft.com/office/powerpoint/2010/main" val="5035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a:t>
            </a:r>
          </a:p>
        </p:txBody>
      </p:sp>
      <p:sp>
        <p:nvSpPr>
          <p:cNvPr id="3" name="Content Placeholder 2"/>
          <p:cNvSpPr>
            <a:spLocks noGrp="1"/>
          </p:cNvSpPr>
          <p:nvPr>
            <p:ph idx="1"/>
          </p:nvPr>
        </p:nvSpPr>
        <p:spPr/>
        <p:txBody>
          <a:bodyPr>
            <a:normAutofit/>
          </a:bodyPr>
          <a:lstStyle/>
          <a:p>
            <a:pPr marL="0" indent="0">
              <a:buNone/>
            </a:pPr>
            <a:r>
              <a:rPr lang="en-GB" dirty="0"/>
              <a:t>Bernard is designing a new embedded computer system to run inside a new model of petrol-powered car that is being developed.  The system will take input from multiple sensors as well as from user actions and be responsible for a number of functions including climate control, anti-lock braking system, fuel injection, engine air flow, satellite navigation and in-car audio.  The climate control takes into account past user decisions on temperature settings as well as data from a temperature sensor outside the car. </a:t>
            </a:r>
          </a:p>
          <a:p>
            <a:r>
              <a:rPr lang="en-GB" dirty="0"/>
              <a:t>Give an example of one feature of the system that may indicate that it is an intelligent system. </a:t>
            </a:r>
          </a:p>
        </p:txBody>
      </p:sp>
    </p:spTree>
    <p:extLst>
      <p:ext uri="{BB962C8B-B14F-4D97-AF65-F5344CB8AC3E}">
        <p14:creationId xmlns:p14="http://schemas.microsoft.com/office/powerpoint/2010/main" val="24458047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Car management systems</a:t>
            </a:r>
          </a:p>
        </p:txBody>
      </p:sp>
      <p:sp>
        <p:nvSpPr>
          <p:cNvPr id="3" name="Content Placeholder 2"/>
          <p:cNvSpPr>
            <a:spLocks noGrp="1"/>
          </p:cNvSpPr>
          <p:nvPr>
            <p:ph idx="1"/>
          </p:nvPr>
        </p:nvSpPr>
        <p:spPr/>
        <p:txBody>
          <a:bodyPr>
            <a:normAutofit lnSpcReduction="10000"/>
          </a:bodyPr>
          <a:lstStyle/>
          <a:p>
            <a:r>
              <a:rPr lang="en-GB" dirty="0"/>
              <a:t>A number of different car management systems are used to reduce the impact on the environment.</a:t>
            </a:r>
          </a:p>
          <a:p>
            <a:r>
              <a:rPr lang="en-GB" dirty="0"/>
              <a:t>Start-stop systems automatically shut down the engine when the car is not moving — this reduces the amount of time the engine spends idling, reducing fuel consumption and emissions. The car automatically re-starts when the accelerator is pressed, which is most advantageous for vehicles that spend significant amounts of time waiting at traffic lights or frequently come to a stop in traffic jams.</a:t>
            </a:r>
          </a:p>
          <a:p>
            <a:r>
              <a:rPr lang="en-GB" dirty="0"/>
              <a:t>Engine control units use sensors to ensure the engine’s air/fuel ratio can be controlled very accurately, ensuring optimum fuel consumption and a reduction of carbon dioxide emissions.</a:t>
            </a:r>
          </a:p>
        </p:txBody>
      </p:sp>
    </p:spTree>
    <p:extLst>
      <p:ext uri="{BB962C8B-B14F-4D97-AF65-F5344CB8AC3E}">
        <p14:creationId xmlns:p14="http://schemas.microsoft.com/office/powerpoint/2010/main" val="42416630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Security Risks &amp; Precautions</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2052481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Misuse Act 1990</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7479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a:t>
            </a:r>
          </a:p>
        </p:txBody>
      </p:sp>
      <p:sp>
        <p:nvSpPr>
          <p:cNvPr id="3" name="Subtitle 2"/>
          <p:cNvSpPr>
            <a:spLocks noGrp="1"/>
          </p:cNvSpPr>
          <p:nvPr>
            <p:ph type="body" idx="1"/>
          </p:nvPr>
        </p:nvSpPr>
        <p:spPr/>
        <p:txBody>
          <a:bodyPr/>
          <a:lstStyle/>
          <a:p>
            <a:r>
              <a:rPr lang="en-GB" dirty="0"/>
              <a:t>Negative Integer Values</a:t>
            </a:r>
          </a:p>
        </p:txBody>
      </p:sp>
    </p:spTree>
    <p:extLst>
      <p:ext uri="{BB962C8B-B14F-4D97-AF65-F5344CB8AC3E}">
        <p14:creationId xmlns:p14="http://schemas.microsoft.com/office/powerpoint/2010/main" val="2580359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and identify the implications for individuals and businesses of the Computer Misuse Act 1990:</a:t>
            </a:r>
          </a:p>
          <a:p>
            <a:pPr lvl="1">
              <a:spcAft>
                <a:spcPts val="1200"/>
              </a:spcAft>
            </a:pPr>
            <a:r>
              <a:rPr lang="en-GB" dirty="0"/>
              <a:t>unauthorised access to computer material</a:t>
            </a:r>
          </a:p>
          <a:p>
            <a:pPr lvl="1">
              <a:spcAft>
                <a:spcPts val="1200"/>
              </a:spcAft>
            </a:pPr>
            <a:r>
              <a:rPr lang="en-GB" dirty="0"/>
              <a:t>unauthorised access with intent to commit a further offence</a:t>
            </a:r>
          </a:p>
          <a:p>
            <a:pPr lvl="1">
              <a:spcAft>
                <a:spcPts val="1200"/>
              </a:spcAft>
            </a:pPr>
            <a:r>
              <a:rPr lang="en-GB" dirty="0"/>
              <a:t>unauthorised modification of programs or data on a computer</a:t>
            </a:r>
          </a:p>
        </p:txBody>
      </p:sp>
      <p:sp>
        <p:nvSpPr>
          <p:cNvPr id="4" name="Action Button: Go Forward or Next 3">
            <a:hlinkClick r:id="rId3" highlightClick="1"/>
            <a:extLst>
              <a:ext uri="{FF2B5EF4-FFF2-40B4-BE49-F238E27FC236}">
                <a16:creationId xmlns:a16="http://schemas.microsoft.com/office/drawing/2014/main" id="{E1D7002E-6F4E-37EF-265C-6F7F93585F62}"/>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41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Computer left unattended</a:t>
            </a:r>
          </a:p>
          <a:p>
            <a:pPr>
              <a:spcAft>
                <a:spcPts val="1200"/>
              </a:spcAft>
            </a:pPr>
            <a:r>
              <a:rPr lang="en-GB" dirty="0"/>
              <a:t>Shoulder surfing</a:t>
            </a:r>
          </a:p>
          <a:p>
            <a:pPr>
              <a:spcAft>
                <a:spcPts val="1200"/>
              </a:spcAft>
            </a:pPr>
            <a:r>
              <a:rPr lang="en-GB" dirty="0"/>
              <a:t>Hacking</a:t>
            </a:r>
          </a:p>
          <a:p>
            <a:pPr>
              <a:spcAft>
                <a:spcPts val="1200"/>
              </a:spcAft>
            </a:pPr>
            <a:endParaRPr lang="en-GB" dirty="0"/>
          </a:p>
          <a:p>
            <a:pPr>
              <a:spcAft>
                <a:spcPts val="1200"/>
              </a:spcAft>
            </a:pPr>
            <a:r>
              <a:rPr lang="en-GB" dirty="0"/>
              <a:t>"Just looking", not a defence</a:t>
            </a:r>
          </a:p>
        </p:txBody>
      </p:sp>
    </p:spTree>
    <p:extLst>
      <p:ext uri="{BB962C8B-B14F-4D97-AF65-F5344CB8AC3E}">
        <p14:creationId xmlns:p14="http://schemas.microsoft.com/office/powerpoint/2010/main" val="16681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 </a:t>
            </a:r>
          </a:p>
          <a:p>
            <a:pPr>
              <a:spcAft>
                <a:spcPts val="1200"/>
              </a:spcAft>
            </a:pPr>
            <a:r>
              <a:rPr lang="en-GB" dirty="0"/>
              <a:t> </a:t>
            </a:r>
          </a:p>
          <a:p>
            <a:pPr algn="l">
              <a:spcAft>
                <a:spcPts val="1200"/>
              </a:spcAft>
            </a:pPr>
            <a:r>
              <a:rPr lang="en-GB" dirty="0"/>
              <a:t> </a:t>
            </a:r>
          </a:p>
          <a:p>
            <a:pPr algn="l">
              <a:spcAft>
                <a:spcPts val="1200"/>
              </a:spcAft>
            </a:pPr>
            <a:endParaRPr lang="en-GB" dirty="0"/>
          </a:p>
          <a:p>
            <a:pPr algn="l">
              <a:spcAft>
                <a:spcPts val="1200"/>
              </a:spcAft>
            </a:pPr>
            <a:r>
              <a:rPr lang="en-GB" dirty="0"/>
              <a:t> </a:t>
            </a:r>
          </a:p>
        </p:txBody>
      </p:sp>
    </p:spTree>
    <p:extLst>
      <p:ext uri="{BB962C8B-B14F-4D97-AF65-F5344CB8AC3E}">
        <p14:creationId xmlns:p14="http://schemas.microsoft.com/office/powerpoint/2010/main" val="7536501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Intending to stealing data / programs</a:t>
            </a:r>
          </a:p>
          <a:p>
            <a:pPr>
              <a:spcAft>
                <a:spcPts val="1200"/>
              </a:spcAft>
            </a:pPr>
            <a:r>
              <a:rPr lang="en-GB" sz="3200" dirty="0"/>
              <a:t>Intending to destroying data / programs</a:t>
            </a:r>
          </a:p>
          <a:p>
            <a:pPr>
              <a:spcAft>
                <a:spcPts val="1200"/>
              </a:spcAft>
            </a:pPr>
            <a:r>
              <a:rPr lang="en-GB" sz="3200" dirty="0"/>
              <a:t>Intending to introduce malware / virus</a:t>
            </a:r>
          </a:p>
          <a:p>
            <a:endParaRPr lang="en-GB" dirty="0"/>
          </a:p>
          <a:p>
            <a:endParaRPr lang="en-GB" dirty="0"/>
          </a:p>
        </p:txBody>
      </p:sp>
    </p:spTree>
    <p:extLst>
      <p:ext uri="{BB962C8B-B14F-4D97-AF65-F5344CB8AC3E}">
        <p14:creationId xmlns:p14="http://schemas.microsoft.com/office/powerpoint/2010/main" val="214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 </a:t>
            </a:r>
          </a:p>
          <a:p>
            <a:pPr>
              <a:spcAft>
                <a:spcPts val="1200"/>
              </a:spcAft>
            </a:pPr>
            <a:r>
              <a:rPr lang="en-GB" sz="3200" dirty="0"/>
              <a:t> </a:t>
            </a:r>
          </a:p>
          <a:p>
            <a:pPr>
              <a:spcAft>
                <a:spcPts val="1200"/>
              </a:spcAft>
            </a:pPr>
            <a:r>
              <a:rPr lang="en-GB" sz="3200" dirty="0"/>
              <a:t> </a:t>
            </a:r>
          </a:p>
          <a:p>
            <a:endParaRPr lang="en-GB" dirty="0"/>
          </a:p>
          <a:p>
            <a:endParaRPr lang="en-GB" dirty="0"/>
          </a:p>
        </p:txBody>
      </p:sp>
    </p:spTree>
    <p:extLst>
      <p:ext uri="{BB962C8B-B14F-4D97-AF65-F5344CB8AC3E}">
        <p14:creationId xmlns:p14="http://schemas.microsoft.com/office/powerpoint/2010/main" val="7542882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Changing data / programs</a:t>
            </a:r>
          </a:p>
          <a:p>
            <a:pPr>
              <a:spcAft>
                <a:spcPts val="1200"/>
              </a:spcAft>
            </a:pPr>
            <a:r>
              <a:rPr lang="en-GB" sz="3200" dirty="0"/>
              <a:t>Destroying data / programs</a:t>
            </a:r>
          </a:p>
          <a:p>
            <a:pPr>
              <a:spcAft>
                <a:spcPts val="1200"/>
              </a:spcAft>
            </a:pPr>
            <a:r>
              <a:rPr lang="en-GB" sz="3200" dirty="0"/>
              <a:t>Introduce a virus / malware</a:t>
            </a:r>
          </a:p>
          <a:p>
            <a:pPr>
              <a:spcAft>
                <a:spcPts val="1200"/>
              </a:spcAft>
            </a:pPr>
            <a:endParaRPr lang="en-GB" sz="3200" dirty="0"/>
          </a:p>
          <a:p>
            <a:pPr>
              <a:spcAft>
                <a:spcPts val="1200"/>
              </a:spcAft>
            </a:pPr>
            <a:r>
              <a:rPr lang="en-GB" sz="3200" dirty="0"/>
              <a:t>Not an offence if accidental</a:t>
            </a:r>
          </a:p>
        </p:txBody>
      </p:sp>
    </p:spTree>
    <p:extLst>
      <p:ext uri="{BB962C8B-B14F-4D97-AF65-F5344CB8AC3E}">
        <p14:creationId xmlns:p14="http://schemas.microsoft.com/office/powerpoint/2010/main" val="25876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 </a:t>
            </a:r>
          </a:p>
          <a:p>
            <a:pPr>
              <a:spcAft>
                <a:spcPts val="1200"/>
              </a:spcAft>
            </a:pPr>
            <a:r>
              <a:rPr lang="en-GB" sz="3200" dirty="0"/>
              <a:t> </a:t>
            </a:r>
          </a:p>
          <a:p>
            <a:pPr>
              <a:spcAft>
                <a:spcPts val="1200"/>
              </a:spcAft>
            </a:pPr>
            <a:r>
              <a:rPr lang="en-GB" sz="3200" dirty="0"/>
              <a:t> </a:t>
            </a:r>
          </a:p>
          <a:p>
            <a:pPr>
              <a:spcAft>
                <a:spcPts val="1200"/>
              </a:spcAft>
            </a:pPr>
            <a:endParaRPr lang="en-GB" sz="3200" dirty="0"/>
          </a:p>
          <a:p>
            <a:pPr>
              <a:spcAft>
                <a:spcPts val="1200"/>
              </a:spcAft>
            </a:pPr>
            <a:r>
              <a:rPr lang="en-GB" sz="3200" dirty="0"/>
              <a:t> </a:t>
            </a:r>
          </a:p>
        </p:txBody>
      </p:sp>
    </p:spTree>
    <p:extLst>
      <p:ext uri="{BB962C8B-B14F-4D97-AF65-F5344CB8AC3E}">
        <p14:creationId xmlns:p14="http://schemas.microsoft.com/office/powerpoint/2010/main" val="3374722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2FDE-826D-CE38-BDF6-500A5B23CD4A}"/>
              </a:ext>
            </a:extLst>
          </p:cNvPr>
          <p:cNvSpPr>
            <a:spLocks noGrp="1"/>
          </p:cNvSpPr>
          <p:nvPr>
            <p:ph type="title"/>
          </p:nvPr>
        </p:nvSpPr>
        <p:spPr/>
        <p:txBody>
          <a:bodyPr/>
          <a:lstStyle/>
          <a:p>
            <a:r>
              <a:rPr lang="en-GB" dirty="0"/>
              <a:t>Pass Judgement</a:t>
            </a:r>
          </a:p>
        </p:txBody>
      </p:sp>
      <p:sp>
        <p:nvSpPr>
          <p:cNvPr id="3" name="Content Placeholder 2">
            <a:extLst>
              <a:ext uri="{FF2B5EF4-FFF2-40B4-BE49-F238E27FC236}">
                <a16:creationId xmlns:a16="http://schemas.microsoft.com/office/drawing/2014/main" id="{D9D56EA8-5474-CA1E-207D-1210D7F4B0BF}"/>
              </a:ext>
            </a:extLst>
          </p:cNvPr>
          <p:cNvSpPr>
            <a:spLocks noGrp="1"/>
          </p:cNvSpPr>
          <p:nvPr>
            <p:ph idx="1"/>
          </p:nvPr>
        </p:nvSpPr>
        <p:spPr/>
        <p:txBody>
          <a:bodyPr/>
          <a:lstStyle/>
          <a:p>
            <a:r>
              <a:rPr lang="en-GB" dirty="0"/>
              <a:t>https://cybergamesuk.com/court-in-the-act</a:t>
            </a:r>
          </a:p>
        </p:txBody>
      </p:sp>
    </p:spTree>
    <p:extLst>
      <p:ext uri="{BB962C8B-B14F-4D97-AF65-F5344CB8AC3E}">
        <p14:creationId xmlns:p14="http://schemas.microsoft.com/office/powerpoint/2010/main" val="28425415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Risks</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304380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pPr>
              <a:spcAft>
                <a:spcPts val="1200"/>
              </a:spcAft>
            </a:pPr>
            <a:r>
              <a:rPr lang="en-GB" dirty="0"/>
              <a:t>Describe and identify the security risks of:</a:t>
            </a:r>
          </a:p>
          <a:p>
            <a:pPr lvl="1">
              <a:spcAft>
                <a:spcPts val="1200"/>
              </a:spcAft>
            </a:pPr>
            <a:r>
              <a:rPr lang="en-GB" sz="2800" dirty="0"/>
              <a:t>tracking cookies</a:t>
            </a:r>
          </a:p>
          <a:p>
            <a:pPr lvl="1">
              <a:spcAft>
                <a:spcPts val="1200"/>
              </a:spcAft>
            </a:pPr>
            <a:r>
              <a:rPr lang="en-GB" sz="2800" dirty="0"/>
              <a:t>DOS (Denial of Service) attacks</a:t>
            </a:r>
          </a:p>
        </p:txBody>
      </p:sp>
    </p:spTree>
    <p:extLst>
      <p:ext uri="{BB962C8B-B14F-4D97-AF65-F5344CB8AC3E}">
        <p14:creationId xmlns:p14="http://schemas.microsoft.com/office/powerpoint/2010/main" val="365542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D0A0867-FBF2-43D3-BA93-8ED72F59C705}">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nvited_Students xmlns="fb00f1ab-d075-4e01-ab9b-b3f8a42839f0" xsi:nil="true"/>
    <Is_Collaboration_Space_Locked xmlns="fb00f1ab-d075-4e01-ab9b-b3f8a42839f0" xsi:nil="true"/>
    <Teams_Channel_Section_Location xmlns="fb00f1ab-d075-4e01-ab9b-b3f8a42839f0" xsi:nil="true"/>
    <Has_Teacher_Only_SectionGroup xmlns="fb00f1ab-d075-4e01-ab9b-b3f8a42839f0" xsi:nil="true"/>
    <CultureName xmlns="fb00f1ab-d075-4e01-ab9b-b3f8a42839f0" xsi:nil="true"/>
    <Invited_Teachers xmlns="fb00f1ab-d075-4e01-ab9b-b3f8a42839f0" xsi:nil="true"/>
    <Self_Registration_Enabled xmlns="fb00f1ab-d075-4e01-ab9b-b3f8a42839f0" xsi:nil="true"/>
    <FolderType xmlns="fb00f1ab-d075-4e01-ab9b-b3f8a42839f0" xsi:nil="true"/>
    <Teachers xmlns="fb00f1ab-d075-4e01-ab9b-b3f8a42839f0">
      <UserInfo>
        <DisplayName/>
        <AccountId xsi:nil="true"/>
        <AccountType/>
      </UserInfo>
    </Teachers>
    <AppVersion xmlns="fb00f1ab-d075-4e01-ab9b-b3f8a42839f0" xsi:nil="true"/>
    <DefaultSectionNames xmlns="fb00f1ab-d075-4e01-ab9b-b3f8a42839f0" xsi:nil="true"/>
    <Math_Settings xmlns="fb00f1ab-d075-4e01-ab9b-b3f8a42839f0" xsi:nil="true"/>
    <IsNotebookLocked xmlns="fb00f1ab-d075-4e01-ab9b-b3f8a42839f0" xsi:nil="true"/>
    <LMS_Mappings xmlns="fb00f1ab-d075-4e01-ab9b-b3f8a42839f0" xsi:nil="true"/>
    <Owner xmlns="fb00f1ab-d075-4e01-ab9b-b3f8a42839f0">
      <UserInfo>
        <DisplayName/>
        <AccountId xsi:nil="true"/>
        <AccountType/>
      </UserInfo>
    </Owner>
    <Distribution_Groups xmlns="fb00f1ab-d075-4e01-ab9b-b3f8a42839f0" xsi:nil="true"/>
    <TeamsChannelId xmlns="fb00f1ab-d075-4e01-ab9b-b3f8a42839f0" xsi:nil="true"/>
    <Self_Registration_Enabled0 xmlns="fb00f1ab-d075-4e01-ab9b-b3f8a42839f0" xsi:nil="true"/>
    <Templates xmlns="fb00f1ab-d075-4e01-ab9b-b3f8a42839f0" xsi:nil="true"/>
    <NotebookType xmlns="fb00f1ab-d075-4e01-ab9b-b3f8a42839f0" xsi:nil="true"/>
    <Students xmlns="fb00f1ab-d075-4e01-ab9b-b3f8a42839f0">
      <UserInfo>
        <DisplayName/>
        <AccountId xsi:nil="true"/>
        <AccountType/>
      </UserInfo>
    </Students>
    <Student_Groups xmlns="fb00f1ab-d075-4e01-ab9b-b3f8a42839f0">
      <UserInfo>
        <DisplayName/>
        <AccountId xsi:nil="true"/>
        <AccountType/>
      </UserInfo>
    </Student_Group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49F92D7F80F64B98FBA117B04E0F80" ma:contentTypeVersion="36" ma:contentTypeDescription="Create a new document." ma:contentTypeScope="" ma:versionID="bf942364168b07be2d3a0b86b9d9463e">
  <xsd:schema xmlns:xsd="http://www.w3.org/2001/XMLSchema" xmlns:xs="http://www.w3.org/2001/XMLSchema" xmlns:p="http://schemas.microsoft.com/office/2006/metadata/properties" xmlns:ns3="fb00f1ab-d075-4e01-ab9b-b3f8a42839f0" xmlns:ns4="7870b3cf-1289-4874-b3fd-2340ee2bd0a7" targetNamespace="http://schemas.microsoft.com/office/2006/metadata/properties" ma:root="true" ma:fieldsID="e8924d35b855bae3311c2a55ea5a4a8a" ns3:_="" ns4:_="">
    <xsd:import namespace="fb00f1ab-d075-4e01-ab9b-b3f8a42839f0"/>
    <xsd:import namespace="7870b3cf-1289-4874-b3fd-2340ee2bd0a7"/>
    <xsd:element name="properties">
      <xsd:complexType>
        <xsd:sequence>
          <xsd:element name="documentManagement">
            <xsd:complexType>
              <xsd:all>
                <xsd:element ref="ns3:NotebookType" minOccurs="0"/>
                <xsd:element ref="ns3:FolderType" minOccurs="0"/>
                <xsd:element ref="ns3:Owner" minOccurs="0"/>
                <xsd:element ref="ns3:DefaultSectionNames" minOccurs="0"/>
                <xsd:element ref="ns3:AppVersion" minOccurs="0"/>
                <xsd:element ref="ns3:Teachers" minOccurs="0"/>
                <xsd:element ref="ns3:Students" minOccurs="0"/>
                <xsd:element ref="ns4:SharedWithUsers" minOccurs="0"/>
                <xsd:element ref="ns4:SharedWithDetails" minOccurs="0"/>
                <xsd:element ref="ns4:SharingHintHash" minOccurs="0"/>
                <xsd:element ref="ns3:Student_Groups" minOccurs="0"/>
                <xsd:element ref="ns3:Invited_Teachers" minOccurs="0"/>
                <xsd:element ref="ns3:Invited_Students" minOccurs="0"/>
                <xsd:element ref="ns3:Self_Registration_Enabled" minOccurs="0"/>
                <xsd:element ref="ns3:Has_Teacher_Only_SectionGroup" minOccurs="0"/>
                <xsd:element ref="ns3:CultureName" minOccurs="0"/>
                <xsd:element ref="ns3:Is_Collaboration_Space_Locked" minOccurs="0"/>
                <xsd:element ref="ns3:Self_Registration_Enabled0" minOccurs="0"/>
                <xsd:element ref="ns3:Templates" minOccurs="0"/>
                <xsd:element ref="ns3:MediaServiceMetadata" minOccurs="0"/>
                <xsd:element ref="ns3:MediaServiceFastMetadata" minOccurs="0"/>
                <xsd:element ref="ns3:MediaServiceDateTaken" minOccurs="0"/>
                <xsd:element ref="ns3:MediaServiceAutoTags" minOccurs="0"/>
                <xsd:element ref="ns3:MediaServiceOCR" minOccurs="0"/>
                <xsd:element ref="ns3:TeamsChannelId" minOccurs="0"/>
                <xsd:element ref="ns3:IsNotebookLocked" minOccurs="0"/>
                <xsd:element ref="ns3:Math_Settings" minOccurs="0"/>
                <xsd:element ref="ns3:MediaServiceLocation" minOccurs="0"/>
                <xsd:element ref="ns3:MediaServiceGenerationTime" minOccurs="0"/>
                <xsd:element ref="ns3:MediaServiceEventHashCode" minOccurs="0"/>
                <xsd:element ref="ns3:Distribution_Groups" minOccurs="0"/>
                <xsd:element ref="ns3:LMS_Mappings" minOccurs="0"/>
                <xsd:element ref="ns3:MediaServiceAutoKeyPoints" minOccurs="0"/>
                <xsd:element ref="ns3:MediaServiceKeyPoints" minOccurs="0"/>
                <xsd:element ref="ns3:Teams_Channel_Section_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00f1ab-d075-4e01-ab9b-b3f8a42839f0" elementFormDefault="qualified">
    <xsd:import namespace="http://schemas.microsoft.com/office/2006/documentManagement/types"/>
    <xsd:import namespace="http://schemas.microsoft.com/office/infopath/2007/PartnerControls"/>
    <xsd:element name="NotebookType" ma:index="8" nillable="true" ma:displayName="Notebook Type" ma:indexed="true" ma:internalName="NotebookType">
      <xsd:simpleType>
        <xsd:restriction base="dms:Text"/>
      </xsd:simpleType>
    </xsd:element>
    <xsd:element name="FolderType" ma:index="9" nillable="true" ma:displayName="Folder Type" ma:internalName="FolderType">
      <xsd:simpleType>
        <xsd:restriction base="dms:Text"/>
      </xsd:simpleType>
    </xsd:element>
    <xsd:element name="Owner" ma:index="1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1" nillable="true" ma:displayName="Default Section Names" ma:internalName="DefaultSectionNames">
      <xsd:simpleType>
        <xsd:restriction base="dms:Note">
          <xsd:maxLength value="255"/>
        </xsd:restriction>
      </xsd:simpleType>
    </xsd:element>
    <xsd:element name="AppVersion" ma:index="12" nillable="true" ma:displayName="App Version" ma:internalName="AppVersion">
      <xsd:simpleType>
        <xsd:restriction base="dms:Text"/>
      </xsd:simpleType>
    </xsd:element>
    <xsd:element name="Teachers" ma:index="13"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4"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9" nillable="true" ma:displayName="Invited Teachers" ma:internalName="Invited_Teachers">
      <xsd:simpleType>
        <xsd:restriction base="dms:Note">
          <xsd:maxLength value="255"/>
        </xsd:restriction>
      </xsd:simpleType>
    </xsd:element>
    <xsd:element name="Invited_Students" ma:index="20" nillable="true" ma:displayName="Invited Students" ma:internalName="Invited_Students">
      <xsd:simpleType>
        <xsd:restriction base="dms:Note">
          <xsd:maxLength value="255"/>
        </xsd:restriction>
      </xsd:simpleType>
    </xsd:element>
    <xsd:element name="Self_Registration_Enabled" ma:index="21" nillable="true" ma:displayName="Self_Registration_Enabled" ma:internalName="Self_Registration_Enabled">
      <xsd:simpleType>
        <xsd:restriction base="dms:Boolean"/>
      </xsd:simpleType>
    </xsd:element>
    <xsd:element name="Has_Teacher_Only_SectionGroup" ma:index="22" nillable="true" ma:displayName="Has Teacher Only SectionGroup" ma:internalName="Has_Teacher_Only_SectionGroup">
      <xsd:simpleType>
        <xsd:restriction base="dms:Boolean"/>
      </xsd:simpleType>
    </xsd:element>
    <xsd:element name="CultureName" ma:index="23" nillable="true" ma:displayName="Culture Name" ma:internalName="CultureName">
      <xsd:simpleType>
        <xsd:restriction base="dms:Text"/>
      </xsd:simpleType>
    </xsd:element>
    <xsd:element name="Is_Collaboration_Space_Locked" ma:index="24" nillable="true" ma:displayName="Is Collaboration Space Locked" ma:internalName="Is_Collaboration_Space_Locked">
      <xsd:simpleType>
        <xsd:restriction base="dms:Boolean"/>
      </xsd:simpleType>
    </xsd:element>
    <xsd:element name="Self_Registration_Enabled0" ma:index="25" nillable="true" ma:displayName="Self Registration Enabled" ma:internalName="Self_Registration_Enabled0">
      <xsd:simpleType>
        <xsd:restriction base="dms:Boolean"/>
      </xsd:simpleType>
    </xsd:element>
    <xsd:element name="Templates" ma:index="26" nillable="true" ma:displayName="Templates" ma:internalName="Templates">
      <xsd:simpleType>
        <xsd:restriction base="dms:Note">
          <xsd:maxLength value="255"/>
        </xsd:restriction>
      </xsd:simpleType>
    </xsd:element>
    <xsd:element name="MediaServiceMetadata" ma:index="27" nillable="true" ma:displayName="MediaServiceMetadata" ma:description="" ma:hidden="true" ma:internalName="MediaServiceMetadata" ma:readOnly="true">
      <xsd:simpleType>
        <xsd:restriction base="dms:Note"/>
      </xsd:simpleType>
    </xsd:element>
    <xsd:element name="MediaServiceFastMetadata" ma:index="28" nillable="true" ma:displayName="MediaServiceFastMetadata" ma:description="" ma:hidden="true" ma:internalName="MediaServiceFastMetadata" ma:readOnly="true">
      <xsd:simpleType>
        <xsd:restriction base="dms:Note"/>
      </xsd:simpleType>
    </xsd:element>
    <xsd:element name="MediaServiceDateTaken" ma:index="29" nillable="true" ma:displayName="MediaServiceDateTaken" ma:hidden="true" ma:internalName="MediaServiceDateTaken" ma:readOnly="true">
      <xsd:simpleType>
        <xsd:restriction base="dms:Text"/>
      </xsd:simpleType>
    </xsd:element>
    <xsd:element name="MediaServiceAutoTags" ma:index="30" nillable="true" ma:displayName="MediaServiceAutoTags" ma:internalName="MediaServiceAutoTags" ma:readOnly="true">
      <xsd:simpleType>
        <xsd:restriction base="dms:Text"/>
      </xsd:simpleType>
    </xsd:element>
    <xsd:element name="MediaServiceOCR" ma:index="31" nillable="true" ma:displayName="MediaServiceOCR" ma:internalName="MediaServiceOCR" ma:readOnly="true">
      <xsd:simpleType>
        <xsd:restriction base="dms:Note">
          <xsd:maxLength value="255"/>
        </xsd:restriction>
      </xsd:simpleType>
    </xsd:element>
    <xsd:element name="TeamsChannelId" ma:index="32" nillable="true" ma:displayName="Teams Channel Id" ma:internalName="TeamsChannelId">
      <xsd:simpleType>
        <xsd:restriction base="dms:Text"/>
      </xsd:simpleType>
    </xsd:element>
    <xsd:element name="IsNotebookLocked" ma:index="33" nillable="true" ma:displayName="Is Notebook Locked" ma:internalName="IsNotebookLocked">
      <xsd:simpleType>
        <xsd:restriction base="dms:Boolean"/>
      </xsd:simpleType>
    </xsd:element>
    <xsd:element name="Math_Settings" ma:index="34" nillable="true" ma:displayName="Math Settings" ma:internalName="Math_Settings">
      <xsd:simpleType>
        <xsd:restriction base="dms:Text"/>
      </xsd:simpleType>
    </xsd:element>
    <xsd:element name="MediaServiceLocation" ma:index="35" nillable="true" ma:displayName="Location" ma:internalName="MediaServiceLocation"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element name="Distribution_Groups" ma:index="38" nillable="true" ma:displayName="Distribution Groups" ma:internalName="Distribution_Groups">
      <xsd:simpleType>
        <xsd:restriction base="dms:Note">
          <xsd:maxLength value="255"/>
        </xsd:restriction>
      </xsd:simpleType>
    </xsd:element>
    <xsd:element name="LMS_Mappings" ma:index="39" nillable="true" ma:displayName="LMS Mappings" ma:internalName="LMS_Mappings">
      <xsd:simpleType>
        <xsd:restriction base="dms:Note">
          <xsd:maxLength value="255"/>
        </xsd:restriction>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Teams_Channel_Section_Location" ma:index="42" nillable="true" ma:displayName="Teams Channel Section Location" ma:internalName="Teams_Channel_Section_Location">
      <xsd:simpleType>
        <xsd:restriction base="dms:Text"/>
      </xsd:simpleType>
    </xsd:element>
    <xsd:element name="MediaLengthInSeconds" ma:index="4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870b3cf-1289-4874-b3fd-2340ee2bd0a7" elementFormDefault="qualified">
    <xsd:import namespace="http://schemas.microsoft.com/office/2006/documentManagement/types"/>
    <xsd:import namespace="http://schemas.microsoft.com/office/infopath/2007/PartnerControls"/>
    <xsd:element name="SharedWithUsers" ma:index="1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description="" ma:internalName="SharedWithDetails" ma:readOnly="true">
      <xsd:simpleType>
        <xsd:restriction base="dms:Note">
          <xsd:maxLength value="255"/>
        </xsd:restriction>
      </xsd:simpleType>
    </xsd:element>
    <xsd:element name="SharingHintHash" ma:index="17"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B16379-B872-46EA-9567-DB347CE06DF9}">
  <ds:schemaRefs>
    <ds:schemaRef ds:uri="http://schemas.microsoft.com/sharepoint/v3/contenttype/forms"/>
  </ds:schemaRefs>
</ds:datastoreItem>
</file>

<file path=customXml/itemProps2.xml><?xml version="1.0" encoding="utf-8"?>
<ds:datastoreItem xmlns:ds="http://schemas.openxmlformats.org/officeDocument/2006/customXml" ds:itemID="{F7629EAD-5740-4B1B-9634-9C4694E85549}">
  <ds:schemaRefs>
    <ds:schemaRef ds:uri="http://schemas.microsoft.com/office/infopath/2007/PartnerControls"/>
    <ds:schemaRef ds:uri="http://www.w3.org/XML/1998/namespace"/>
    <ds:schemaRef ds:uri="http://schemas.microsoft.com/office/2006/documentManagement/types"/>
    <ds:schemaRef ds:uri="7870b3cf-1289-4874-b3fd-2340ee2bd0a7"/>
    <ds:schemaRef ds:uri="http://purl.org/dc/elements/1.1/"/>
    <ds:schemaRef ds:uri="http://schemas.microsoft.com/office/2006/metadata/properties"/>
    <ds:schemaRef ds:uri="http://purl.org/dc/dcmitype/"/>
    <ds:schemaRef ds:uri="http://schemas.openxmlformats.org/package/2006/metadata/core-properties"/>
    <ds:schemaRef ds:uri="fb00f1ab-d075-4e01-ab9b-b3f8a42839f0"/>
    <ds:schemaRef ds:uri="http://purl.org/dc/terms/"/>
  </ds:schemaRefs>
</ds:datastoreItem>
</file>

<file path=customXml/itemProps3.xml><?xml version="1.0" encoding="utf-8"?>
<ds:datastoreItem xmlns:ds="http://schemas.openxmlformats.org/officeDocument/2006/customXml" ds:itemID="{21E4E3CF-C937-473B-BDDA-E8737440C1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00f1ab-d075-4e01-ab9b-b3f8a42839f0"/>
    <ds:schemaRef ds:uri="7870b3cf-1289-4874-b3fd-2340ee2bd0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1119</TotalTime>
  <Words>5557</Words>
  <Application>Microsoft Office PowerPoint</Application>
  <PresentationFormat>Widescreen</PresentationFormat>
  <Paragraphs>1634</Paragraphs>
  <Slides>111</Slides>
  <Notes>101</Notes>
  <HiddenSlides>32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Arial</vt:lpstr>
      <vt:lpstr>Calibri</vt:lpstr>
      <vt:lpstr>Calibri Light</vt:lpstr>
      <vt:lpstr>CiscoSansTT</vt:lpstr>
      <vt:lpstr>Roboto</vt:lpstr>
      <vt:lpstr>Office Theme</vt:lpstr>
      <vt:lpstr>Higher Computing Science</vt:lpstr>
      <vt:lpstr>Plan</vt:lpstr>
      <vt:lpstr>Plan</vt:lpstr>
      <vt:lpstr>Assessment</vt:lpstr>
      <vt:lpstr>Data Representation</vt:lpstr>
      <vt:lpstr>Revision - Binary</vt:lpstr>
      <vt:lpstr>Binary – Negative numbers</vt:lpstr>
      <vt:lpstr>Binary – Negative numbers</vt:lpstr>
      <vt:lpstr>Two’s Complement</vt:lpstr>
      <vt:lpstr>Learning Objectives</vt:lpstr>
      <vt:lpstr>Binary – Two’s Complement</vt:lpstr>
      <vt:lpstr>Binary – Two’s Complement</vt:lpstr>
      <vt:lpstr>Denary to Two’s Complement</vt:lpstr>
      <vt:lpstr>Denary to Two’s Complement</vt:lpstr>
      <vt:lpstr>Denary to Two’s Complement</vt:lpstr>
      <vt:lpstr>Denary to Two’s Complement Practise</vt:lpstr>
      <vt:lpstr>Two’s Complement to Denary</vt:lpstr>
      <vt:lpstr>Two’s Complement to Denary</vt:lpstr>
      <vt:lpstr>Two’s Complement to Denary Practise</vt:lpstr>
      <vt:lpstr>Two’s Complement - Range</vt:lpstr>
      <vt:lpstr>Floating-Point</vt:lpstr>
      <vt:lpstr>Learning Objectives</vt:lpstr>
      <vt:lpstr>Binary place values</vt:lpstr>
      <vt:lpstr>Revision – Two’s Complement</vt:lpstr>
      <vt:lpstr>Storing Floating Point Values: 24 bits</vt:lpstr>
      <vt:lpstr>Storing Floating Point Values: 24 bits</vt:lpstr>
      <vt:lpstr>Example 1 – Part 1/3</vt:lpstr>
      <vt:lpstr>Example 1 – Part 1/3</vt:lpstr>
      <vt:lpstr>Example 1 – Part 2/3</vt:lpstr>
      <vt:lpstr>Example 1 – Part 2/3</vt:lpstr>
      <vt:lpstr>Example 1 – Part 3/3</vt:lpstr>
      <vt:lpstr>Example 1 – Part 3/3</vt:lpstr>
      <vt:lpstr>Example 2 – 24 bits (16 + 8) – Part 1/3</vt:lpstr>
      <vt:lpstr>Example 2 – Part 1/3</vt:lpstr>
      <vt:lpstr>Example 2 – 24 bits (16 + 8) – Part 2/3</vt:lpstr>
      <vt:lpstr>Example 2 – 24 bits (16 + 8) – Part 2/3</vt:lpstr>
      <vt:lpstr>Example 2 – 24 bits (16 + 8) – Part 3/3</vt:lpstr>
      <vt:lpstr>Example 2 – 24 bits (16 + 8) – Part 3/3</vt:lpstr>
      <vt:lpstr>Practise (1): 24-bit, 8-bit Exponent</vt:lpstr>
      <vt:lpstr>Practise (1): 24-bit, 8-bit Exponent</vt:lpstr>
      <vt:lpstr>Practise (2): 24-bit, 8-bit Exponent</vt:lpstr>
      <vt:lpstr>Practise (2): 24-bit, 8-bit Exponent</vt:lpstr>
      <vt:lpstr>Practise: 24-bit, 8-bit Exponent</vt:lpstr>
      <vt:lpstr>Practise: 24-bit, 8-bit Exponent</vt:lpstr>
      <vt:lpstr>Precision &amp; Range</vt:lpstr>
      <vt:lpstr>Precision &amp; Range</vt:lpstr>
      <vt:lpstr>ASCII &amp; Unicode</vt:lpstr>
      <vt:lpstr>Learning Objectives</vt:lpstr>
      <vt:lpstr>PowerPoint Presentation</vt:lpstr>
      <vt:lpstr>ASCII Magic</vt:lpstr>
      <vt:lpstr>Unicode</vt:lpstr>
      <vt:lpstr>Bit-Mapped &amp; Vector Graphics</vt:lpstr>
      <vt:lpstr>Learning Objectives</vt:lpstr>
      <vt:lpstr>Bit-mapped Image - Pixels</vt:lpstr>
      <vt:lpstr>Revision</vt:lpstr>
      <vt:lpstr>Bit Mapped Images</vt:lpstr>
      <vt:lpstr>Vector graphics</vt:lpstr>
      <vt:lpstr>Computer Structure</vt:lpstr>
      <vt:lpstr>Learning Objectives</vt:lpstr>
      <vt:lpstr>Fetch-Execute Cycle</vt:lpstr>
      <vt:lpstr>Learning Objectives</vt:lpstr>
      <vt:lpstr>Revision: 5-Block Model</vt:lpstr>
      <vt:lpstr>Revision - Bus</vt:lpstr>
      <vt:lpstr>Fetch-Execute Cycle</vt:lpstr>
      <vt:lpstr>Fetch-Execute Cycle</vt:lpstr>
      <vt:lpstr>Fetch-Execute Cycle</vt:lpstr>
      <vt:lpstr>Computer Performance</vt:lpstr>
      <vt:lpstr>Learning Objectives</vt:lpstr>
      <vt:lpstr>Cores</vt:lpstr>
      <vt:lpstr>Cores</vt:lpstr>
      <vt:lpstr>Width of Data Bus</vt:lpstr>
      <vt:lpstr>Width of Data Bus</vt:lpstr>
      <vt:lpstr>Cache memory</vt:lpstr>
      <vt:lpstr>Cache memory</vt:lpstr>
      <vt:lpstr>Clock Speed</vt:lpstr>
      <vt:lpstr>Clock Speed</vt:lpstr>
      <vt:lpstr>Example</vt:lpstr>
      <vt:lpstr>Environmental Impact</vt:lpstr>
      <vt:lpstr>Learning Objectives</vt:lpstr>
      <vt:lpstr>What is an Intelligent System?</vt:lpstr>
      <vt:lpstr>Heating systems</vt:lpstr>
      <vt:lpstr>Example</vt:lpstr>
      <vt:lpstr>Traffic control 1/2</vt:lpstr>
      <vt:lpstr>Traffic control 2/2</vt:lpstr>
      <vt:lpstr>Example 1</vt:lpstr>
      <vt:lpstr>Example 2</vt:lpstr>
      <vt:lpstr>Car management systems</vt:lpstr>
      <vt:lpstr>Security Risks &amp; Precautions</vt:lpstr>
      <vt:lpstr>Computer Misuse Act 1990</vt:lpstr>
      <vt:lpstr>Learning Objectives</vt:lpstr>
      <vt:lpstr>Unauthorised access</vt:lpstr>
      <vt:lpstr>Unauthorised access</vt:lpstr>
      <vt:lpstr>Unauthorised access with intent</vt:lpstr>
      <vt:lpstr>Unauthorised access with intent</vt:lpstr>
      <vt:lpstr>Unauthorised modification</vt:lpstr>
      <vt:lpstr>Unauthorised modification</vt:lpstr>
      <vt:lpstr>Pass Judgement</vt:lpstr>
      <vt:lpstr>Security Risks</vt:lpstr>
      <vt:lpstr>Learning Objectives</vt:lpstr>
      <vt:lpstr>Tracking cookies</vt:lpstr>
      <vt:lpstr>Tracking cookies</vt:lpstr>
      <vt:lpstr>Denial of Service</vt:lpstr>
      <vt:lpstr>Denial of Service</vt:lpstr>
      <vt:lpstr>Encryption</vt:lpstr>
      <vt:lpstr>Learning Objectives</vt:lpstr>
      <vt:lpstr>Use of public and private keys</vt:lpstr>
      <vt:lpstr>PowerPoint Presentation</vt:lpstr>
      <vt:lpstr>Encryption</vt:lpstr>
      <vt:lpstr>Encryption</vt:lpstr>
      <vt:lpstr>Secure Transmission of Data</vt:lpstr>
      <vt:lpstr>Secure Transmission of Data</vt:lpstr>
    </vt:vector>
  </TitlesOfParts>
  <Company>Western Isles Schools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2s Complement</dc:title>
  <dc:creator>afriend1r</dc:creator>
  <cp:lastModifiedBy>Al Friend</cp:lastModifiedBy>
  <cp:revision>109</cp:revision>
  <cp:lastPrinted>2022-03-15T22:28:26Z</cp:lastPrinted>
  <dcterms:created xsi:type="dcterms:W3CDTF">2021-01-18T10:28:49Z</dcterms:created>
  <dcterms:modified xsi:type="dcterms:W3CDTF">2025-03-15T17:07:26Z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0x0101000249F92D7F80F64B98FBA117B04E0F80</vt:lpwstr>
  </property>
</Properties>
</file>